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2"/>
  </p:notesMasterIdLst>
  <p:sldIdLst>
    <p:sldId id="256" r:id="rId2"/>
    <p:sldId id="257" r:id="rId3"/>
    <p:sldId id="337" r:id="rId4"/>
    <p:sldId id="258" r:id="rId5"/>
    <p:sldId id="259" r:id="rId6"/>
    <p:sldId id="333" r:id="rId7"/>
    <p:sldId id="338" r:id="rId8"/>
    <p:sldId id="340" r:id="rId9"/>
    <p:sldId id="341" r:id="rId10"/>
    <p:sldId id="343" r:id="rId11"/>
    <p:sldId id="310" r:id="rId12"/>
    <p:sldId id="313" r:id="rId13"/>
    <p:sldId id="314" r:id="rId14"/>
    <p:sldId id="318" r:id="rId15"/>
    <p:sldId id="319" r:id="rId16"/>
    <p:sldId id="320" r:id="rId17"/>
    <p:sldId id="321" r:id="rId18"/>
    <p:sldId id="322" r:id="rId19"/>
    <p:sldId id="329" r:id="rId20"/>
    <p:sldId id="33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il mediu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7" d="100"/>
          <a:sy n="87" d="100"/>
        </p:scale>
        <p:origin x="-87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Substituent dată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799353-E4D5-40C8-AD18-72F47EBBD65B}" type="datetimeFigureOut">
              <a:rPr lang="en-US" smtClean="0"/>
              <a:pPr/>
              <a:t>9/10/2015</a:t>
            </a:fld>
            <a:endParaRPr lang="en-US"/>
          </a:p>
        </p:txBody>
      </p:sp>
      <p:sp>
        <p:nvSpPr>
          <p:cNvPr id="4" name="Substituent imagine diapozitiv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Substituent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o-RO" smtClean="0"/>
              <a:t>Faceți clic pentru a edita stilurile de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6" name="Substituent subsol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ubstituent număr diapozitiv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244FD3-8148-4B08-8599-27932AF7BBC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60C62031-8551-4B06-946E-D0C9D650695F}" type="slidenum">
              <a:rPr lang="ro-RO"/>
              <a:pPr/>
              <a:t>14</a:t>
            </a:fld>
            <a:endParaRPr lang="ro-RO"/>
          </a:p>
        </p:txBody>
      </p:sp>
      <p:sp>
        <p:nvSpPr>
          <p:cNvPr id="22529"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530"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E67D69BC-8EF3-4B7F-8485-14C67C9E3D3B}" type="slidenum">
              <a:rPr lang="ro-RO"/>
              <a:pPr/>
              <a:t>15</a:t>
            </a:fld>
            <a:endParaRPr lang="ro-RO"/>
          </a:p>
        </p:txBody>
      </p:sp>
      <p:sp>
        <p:nvSpPr>
          <p:cNvPr id="23553"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554"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EB8F4E86-9AD6-43CC-8EBF-394C272288FB}" type="slidenum">
              <a:rPr lang="ro-RO"/>
              <a:pPr/>
              <a:t>16</a:t>
            </a:fld>
            <a:endParaRPr lang="ro-RO"/>
          </a:p>
        </p:txBody>
      </p:sp>
      <p:sp>
        <p:nvSpPr>
          <p:cNvPr id="24577"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578"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48FCF1A0-3CED-417A-A14B-FE1CDA9A707A}" type="slidenum">
              <a:rPr lang="ro-RO"/>
              <a:pPr/>
              <a:t>17</a:t>
            </a:fld>
            <a:endParaRPr lang="ro-RO"/>
          </a:p>
        </p:txBody>
      </p:sp>
      <p:sp>
        <p:nvSpPr>
          <p:cNvPr id="25601"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602"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A86AAE0B-B3CF-4A3B-9BB7-1A0562A7C28E}" type="slidenum">
              <a:rPr lang="ro-RO"/>
              <a:pPr/>
              <a:t>18</a:t>
            </a:fld>
            <a:endParaRPr lang="ro-RO"/>
          </a:p>
        </p:txBody>
      </p:sp>
      <p:sp>
        <p:nvSpPr>
          <p:cNvPr id="26625"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6626"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p:cNvSpPr>
            <a:spLocks noGrp="1" noChangeArrowheads="1"/>
          </p:cNvSpPr>
          <p:nvPr>
            <p:ph type="sldNum"/>
          </p:nvPr>
        </p:nvSpPr>
        <p:spPr>
          <a:ln/>
        </p:spPr>
        <p:txBody>
          <a:bodyPr/>
          <a:lstStyle/>
          <a:p>
            <a:fld id="{03FEBEB6-1DAD-4C29-886F-16FB2B79AFD0}" type="slidenum">
              <a:rPr lang="ro-RO"/>
              <a:pPr/>
              <a:t>19</a:t>
            </a:fld>
            <a:endParaRPr lang="ro-RO"/>
          </a:p>
        </p:txBody>
      </p:sp>
      <p:sp>
        <p:nvSpPr>
          <p:cNvPr id="33793"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794" name="Text Box 2"/>
          <p:cNvSpPr txBox="1">
            <a:spLocks noGrp="1" noChangeArrowheads="1"/>
          </p:cNvSpPr>
          <p:nvPr>
            <p:ph type="body" idx="1"/>
          </p:nvPr>
        </p:nvSpPr>
        <p:spPr bwMode="auto">
          <a:xfrm>
            <a:off x="685800" y="4343400"/>
            <a:ext cx="5486400" cy="4114800"/>
          </a:xfrm>
          <a:prstGeom prst="rect">
            <a:avLst/>
          </a:prstGeom>
          <a:noFill/>
          <a:ln>
            <a:round/>
            <a:headEnd/>
            <a:tailEnd/>
          </a:ln>
        </p:spPr>
        <p:txBody>
          <a:bodyPr/>
          <a:lstStyle/>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ro-RO" dirty="0">
              <a:latin typeface="Calibri" pitchFamily="32" charset="0"/>
              <a:ea typeface="Microsoft YaHei" charset="-122"/>
            </a:endParaRPr>
          </a:p>
        </p:txBody>
      </p:sp>
      <p:sp>
        <p:nvSpPr>
          <p:cNvPr id="33795" name="Text Box 3"/>
          <p:cNvSpPr txBox="1">
            <a:spLocks noChangeArrowheads="1"/>
          </p:cNvSpPr>
          <p:nvPr/>
        </p:nvSpPr>
        <p:spPr bwMode="auto">
          <a:xfrm>
            <a:off x="3884613" y="8685213"/>
            <a:ext cx="2971800" cy="457200"/>
          </a:xfrm>
          <a:prstGeom prst="rect">
            <a:avLst/>
          </a:prstGeom>
          <a:noFill/>
          <a:ln w="9525">
            <a:noFill/>
            <a:round/>
            <a:headEnd/>
            <a:tailEnd/>
          </a:ln>
          <a:effectLst/>
        </p:spPr>
        <p:txBody>
          <a:bodyPr lIns="90000" tIns="46800" rIns="90000" bIns="46800" anchor="b"/>
          <a:lstStyle/>
          <a:p>
            <a:pPr algn="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85CD3FE1-CFBF-4F38-BA32-E366E296D63A}" type="slidenum">
              <a:rPr lang="ro-RO" sz="1200">
                <a:solidFill>
                  <a:srgbClr val="FFFFFF"/>
                </a:solidFill>
              </a:rPr>
              <a:pPr algn="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t>19</a:t>
            </a:fld>
            <a:endParaRPr lang="ro-RO" sz="1200">
              <a:solidFill>
                <a:srgbClr val="FFFFFF"/>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p:nvPr>
        </p:nvSpPr>
        <p:spPr>
          <a:ln/>
        </p:spPr>
        <p:txBody>
          <a:bodyPr/>
          <a:lstStyle/>
          <a:p>
            <a:fld id="{B1BA2FE9-878C-4572-BA35-1301A3FD3593}" type="slidenum">
              <a:rPr lang="ro-RO"/>
              <a:pPr/>
              <a:t>20</a:t>
            </a:fld>
            <a:endParaRPr lang="ro-RO"/>
          </a:p>
        </p:txBody>
      </p:sp>
      <p:sp>
        <p:nvSpPr>
          <p:cNvPr id="34817" name="Rectangle 1"/>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818" name="Rectangle 2"/>
          <p:cNvSpPr txBox="1">
            <a:spLocks noGrp="1" noChangeArrowheads="1"/>
          </p:cNvSpPr>
          <p:nvPr>
            <p:ph type="body" idx="1"/>
          </p:nvPr>
        </p:nvSpPr>
        <p:spPr bwMode="auto">
          <a:xfrm>
            <a:off x="685800" y="4343400"/>
            <a:ext cx="5486400" cy="4114800"/>
          </a:xfrm>
          <a:prstGeom prst="rect">
            <a:avLst/>
          </a:prstGeom>
          <a:noFill/>
          <a:ln>
            <a:round/>
            <a:headEnd/>
            <a:tailEnd/>
          </a:ln>
        </p:spPr>
        <p:txBody>
          <a:bodyPr wrap="none" anchor="ctr"/>
          <a:lstStyle/>
          <a:p>
            <a:r>
              <a:rPr lang="ro-RO" dirty="0" smtClean="0"/>
              <a:t>Inspector școlar</a:t>
            </a:r>
            <a:r>
              <a:rPr lang="ro-RO" baseline="0" dirty="0" smtClean="0"/>
              <a:t> pentru matematică, </a:t>
            </a:r>
            <a:r>
              <a:rPr lang="ro-RO" baseline="0" smtClean="0"/>
              <a:t>Moanță</a:t>
            </a:r>
            <a:r>
              <a:rPr lang="ro-RO" baseline="0" dirty="0" smtClean="0"/>
              <a:t> Cristian</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zitiv titlu">
    <p:spTree>
      <p:nvGrpSpPr>
        <p:cNvPr id="1" name=""/>
        <p:cNvGrpSpPr/>
        <p:nvPr/>
      </p:nvGrpSpPr>
      <p:grpSpPr>
        <a:xfrm>
          <a:off x="0" y="0"/>
          <a:ext cx="0" cy="0"/>
          <a:chOff x="0" y="0"/>
          <a:chExt cx="0" cy="0"/>
        </a:xfrm>
      </p:grpSpPr>
      <p:sp>
        <p:nvSpPr>
          <p:cNvPr id="8" name="Dreptunghi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Conector drept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u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o-RO" smtClean="0"/>
              <a:t>Faceți clic pentru a edita stilul de titlu Coordonator</a:t>
            </a:r>
            <a:endParaRPr kumimoji="0" lang="en-US"/>
          </a:p>
        </p:txBody>
      </p:sp>
      <p:sp>
        <p:nvSpPr>
          <p:cNvPr id="25" name="Subtitlu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o-RO" smtClean="0"/>
              <a:t>Faceți clic pentru editarea stilului de subtitlu al coordonatorului</a:t>
            </a:r>
            <a:endParaRPr kumimoji="0" lang="en-US"/>
          </a:p>
        </p:txBody>
      </p:sp>
      <p:sp>
        <p:nvSpPr>
          <p:cNvPr id="31" name="Substituent dată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9C0ADFD-49AC-4EAA-9C88-4D87C504CFA7}" type="datetimeFigureOut">
              <a:rPr lang="en-US" smtClean="0"/>
              <a:pPr/>
              <a:t>9/10/2015</a:t>
            </a:fld>
            <a:endParaRPr lang="en-US"/>
          </a:p>
        </p:txBody>
      </p:sp>
      <p:sp>
        <p:nvSpPr>
          <p:cNvPr id="18" name="Substituent subsol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ubstituent număr diapozitiv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FD33C685-2DDD-4183-BE9F-2EA85133B02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extLst/>
          </a:lstStyle>
          <a:p>
            <a:r>
              <a:rPr kumimoji="0" lang="ro-RO" smtClean="0"/>
              <a:t>Faceți clic pentru a edita stilul de titlu Coordonator</a:t>
            </a:r>
            <a:endParaRPr kumimoji="0" lang="en-US"/>
          </a:p>
        </p:txBody>
      </p:sp>
      <p:sp>
        <p:nvSpPr>
          <p:cNvPr id="3" name="Substituent text vertical 2"/>
          <p:cNvSpPr>
            <a:spLocks noGrp="1"/>
          </p:cNvSpPr>
          <p:nvPr>
            <p:ph type="body" orient="vert" idx="1"/>
          </p:nvPr>
        </p:nvSpPr>
        <p:spPr/>
        <p:txBody>
          <a:bodyPr vert="eaVert"/>
          <a:lstStyle>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p:txBody>
          <a:bodyPr/>
          <a:lstStyle>
            <a:extLst/>
          </a:lstStyle>
          <a:p>
            <a:fld id="{59C0ADFD-49AC-4EAA-9C88-4D87C504CFA7}" type="datetimeFigureOut">
              <a:rPr lang="en-US" smtClean="0"/>
              <a:pPr/>
              <a:t>9/10/2015</a:t>
            </a:fld>
            <a:endParaRPr lang="en-US"/>
          </a:p>
        </p:txBody>
      </p:sp>
      <p:sp>
        <p:nvSpPr>
          <p:cNvPr id="5" name="Substituent subsol 4"/>
          <p:cNvSpPr>
            <a:spLocks noGrp="1"/>
          </p:cNvSpPr>
          <p:nvPr>
            <p:ph type="ftr" sz="quarter" idx="11"/>
          </p:nvPr>
        </p:nvSpPr>
        <p:spPr/>
        <p:txBody>
          <a:bodyPr/>
          <a:lstStyle>
            <a:extLst/>
          </a:lstStyle>
          <a:p>
            <a:endParaRPr lang="en-US"/>
          </a:p>
        </p:txBody>
      </p:sp>
      <p:sp>
        <p:nvSpPr>
          <p:cNvPr id="6" name="Substituent număr diapozitiv 5"/>
          <p:cNvSpPr>
            <a:spLocks noGrp="1"/>
          </p:cNvSpPr>
          <p:nvPr>
            <p:ph type="sldNum" sz="quarter" idx="12"/>
          </p:nvPr>
        </p:nvSpPr>
        <p:spPr/>
        <p:txBody>
          <a:bodyPr/>
          <a:lstStyle>
            <a:extLst/>
          </a:lstStyle>
          <a:p>
            <a:fld id="{FD33C685-2DDD-4183-BE9F-2EA85133B02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Titlu vertical 1"/>
          <p:cNvSpPr>
            <a:spLocks noGrp="1"/>
          </p:cNvSpPr>
          <p:nvPr>
            <p:ph type="title" orient="vert"/>
          </p:nvPr>
        </p:nvSpPr>
        <p:spPr>
          <a:xfrm>
            <a:off x="6553200" y="274955"/>
            <a:ext cx="1524000" cy="5851525"/>
          </a:xfrm>
        </p:spPr>
        <p:txBody>
          <a:bodyPr vert="eaVert" anchor="t"/>
          <a:lstStyle>
            <a:extLst/>
          </a:lstStyle>
          <a:p>
            <a:r>
              <a:rPr kumimoji="0" lang="ro-RO" smtClean="0"/>
              <a:t>Faceți clic pentru a edita stilul de titlu Coordonator</a:t>
            </a:r>
            <a:endParaRPr kumimoji="0" lang="en-US"/>
          </a:p>
        </p:txBody>
      </p:sp>
      <p:sp>
        <p:nvSpPr>
          <p:cNvPr id="3" name="Substituent text vertical 2"/>
          <p:cNvSpPr>
            <a:spLocks noGrp="1"/>
          </p:cNvSpPr>
          <p:nvPr>
            <p:ph type="body" orient="vert" idx="1"/>
          </p:nvPr>
        </p:nvSpPr>
        <p:spPr>
          <a:xfrm>
            <a:off x="457200" y="274642"/>
            <a:ext cx="6019800" cy="5851525"/>
          </a:xfrm>
        </p:spPr>
        <p:txBody>
          <a:bodyPr vert="eaVert"/>
          <a:lstStyle>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a:xfrm>
            <a:off x="4242816" y="6557946"/>
            <a:ext cx="2002464" cy="226902"/>
          </a:xfrm>
        </p:spPr>
        <p:txBody>
          <a:bodyPr/>
          <a:lstStyle>
            <a:extLst/>
          </a:lstStyle>
          <a:p>
            <a:fld id="{59C0ADFD-49AC-4EAA-9C88-4D87C504CFA7}" type="datetimeFigureOut">
              <a:rPr lang="en-US" smtClean="0"/>
              <a:pPr/>
              <a:t>9/10/2015</a:t>
            </a:fld>
            <a:endParaRPr lang="en-US"/>
          </a:p>
        </p:txBody>
      </p:sp>
      <p:sp>
        <p:nvSpPr>
          <p:cNvPr id="5" name="Substituent subsol 4"/>
          <p:cNvSpPr>
            <a:spLocks noGrp="1"/>
          </p:cNvSpPr>
          <p:nvPr>
            <p:ph type="ftr" sz="quarter" idx="11"/>
          </p:nvPr>
        </p:nvSpPr>
        <p:spPr>
          <a:xfrm>
            <a:off x="457200" y="6556248"/>
            <a:ext cx="3657600" cy="228600"/>
          </a:xfrm>
        </p:spPr>
        <p:txBody>
          <a:bodyPr/>
          <a:lstStyle>
            <a:extLst/>
          </a:lstStyle>
          <a:p>
            <a:endParaRPr lang="en-US"/>
          </a:p>
        </p:txBody>
      </p:sp>
      <p:sp>
        <p:nvSpPr>
          <p:cNvPr id="6" name="Substituent număr diapozitiv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FD33C685-2DDD-4183-BE9F-2EA85133B02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extLst/>
          </a:lstStyle>
          <a:p>
            <a:r>
              <a:rPr kumimoji="0" lang="ro-RO" smtClean="0"/>
              <a:t>Faceți clic pentru a edita stilul de titlu Coordonator</a:t>
            </a:r>
            <a:endParaRPr kumimoji="0" lang="en-US"/>
          </a:p>
        </p:txBody>
      </p:sp>
      <p:sp>
        <p:nvSpPr>
          <p:cNvPr id="3" name="Substituent conținut 2"/>
          <p:cNvSpPr>
            <a:spLocks noGrp="1"/>
          </p:cNvSpPr>
          <p:nvPr>
            <p:ph idx="1"/>
          </p:nvPr>
        </p:nvSpPr>
        <p:spPr/>
        <p:txBody>
          <a:bodyPr/>
          <a:lstStyle>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dată 3"/>
          <p:cNvSpPr>
            <a:spLocks noGrp="1"/>
          </p:cNvSpPr>
          <p:nvPr>
            <p:ph type="dt" sz="half" idx="10"/>
          </p:nvPr>
        </p:nvSpPr>
        <p:spPr/>
        <p:txBody>
          <a:bodyPr/>
          <a:lstStyle>
            <a:extLst/>
          </a:lstStyle>
          <a:p>
            <a:fld id="{59C0ADFD-49AC-4EAA-9C88-4D87C504CFA7}" type="datetimeFigureOut">
              <a:rPr lang="en-US" smtClean="0"/>
              <a:pPr/>
              <a:t>9/10/2015</a:t>
            </a:fld>
            <a:endParaRPr lang="en-US"/>
          </a:p>
        </p:txBody>
      </p:sp>
      <p:sp>
        <p:nvSpPr>
          <p:cNvPr id="5" name="Substituent subsol 4"/>
          <p:cNvSpPr>
            <a:spLocks noGrp="1"/>
          </p:cNvSpPr>
          <p:nvPr>
            <p:ph type="ftr" sz="quarter" idx="11"/>
          </p:nvPr>
        </p:nvSpPr>
        <p:spPr/>
        <p:txBody>
          <a:bodyPr/>
          <a:lstStyle>
            <a:extLst/>
          </a:lstStyle>
          <a:p>
            <a:endParaRPr lang="en-US"/>
          </a:p>
        </p:txBody>
      </p:sp>
      <p:sp>
        <p:nvSpPr>
          <p:cNvPr id="6" name="Substituent număr diapozitiv 5"/>
          <p:cNvSpPr>
            <a:spLocks noGrp="1"/>
          </p:cNvSpPr>
          <p:nvPr>
            <p:ph type="sldNum" sz="quarter" idx="12"/>
          </p:nvPr>
        </p:nvSpPr>
        <p:spPr/>
        <p:txBody>
          <a:bodyPr/>
          <a:lstStyle>
            <a:extLst/>
          </a:lstStyle>
          <a:p>
            <a:fld id="{FD33C685-2DDD-4183-BE9F-2EA85133B02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u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o-RO" smtClean="0"/>
              <a:t>Faceți clic pentru a edita stilul de titlu Coordonator</a:t>
            </a:r>
            <a:endParaRPr kumimoji="0" lang="en-US"/>
          </a:p>
        </p:txBody>
      </p:sp>
      <p:sp>
        <p:nvSpPr>
          <p:cNvPr id="3" name="Substituent text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o-RO" smtClean="0"/>
              <a:t>Faceți clic pentru a edita stilurile de text Coordonator</a:t>
            </a:r>
          </a:p>
        </p:txBody>
      </p:sp>
      <p:sp>
        <p:nvSpPr>
          <p:cNvPr id="4" name="Substituent dată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9C0ADFD-49AC-4EAA-9C88-4D87C504CFA7}" type="datetimeFigureOut">
              <a:rPr lang="en-US" smtClean="0"/>
              <a:pPr/>
              <a:t>9/10/2015</a:t>
            </a:fld>
            <a:endParaRPr lang="en-US"/>
          </a:p>
        </p:txBody>
      </p:sp>
      <p:sp>
        <p:nvSpPr>
          <p:cNvPr id="5" name="Substituent subsol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ubstituent număr diapozitiv 5"/>
          <p:cNvSpPr>
            <a:spLocks noGrp="1"/>
          </p:cNvSpPr>
          <p:nvPr>
            <p:ph type="sldNum" sz="quarter" idx="12"/>
          </p:nvPr>
        </p:nvSpPr>
        <p:spPr>
          <a:xfrm>
            <a:off x="6733952" y="6555112"/>
            <a:ext cx="588336" cy="228600"/>
          </a:xfrm>
        </p:spPr>
        <p:txBody>
          <a:bodyPr/>
          <a:lstStyle>
            <a:extLst/>
          </a:lstStyle>
          <a:p>
            <a:fld id="{FD33C685-2DDD-4183-BE9F-2EA85133B02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u 1"/>
          <p:cNvSpPr>
            <a:spLocks noGrp="1"/>
          </p:cNvSpPr>
          <p:nvPr>
            <p:ph type="title"/>
          </p:nvPr>
        </p:nvSpPr>
        <p:spPr>
          <a:xfrm>
            <a:off x="457200" y="320040"/>
            <a:ext cx="7242048" cy="1143000"/>
          </a:xfrm>
        </p:spPr>
        <p:txBody>
          <a:bodyPr/>
          <a:lstStyle>
            <a:extLst/>
          </a:lstStyle>
          <a:p>
            <a:r>
              <a:rPr kumimoji="0" lang="ro-RO" smtClean="0"/>
              <a:t>Faceți clic pentru a edita stilul de titlu Coordonator</a:t>
            </a:r>
            <a:endParaRPr kumimoji="0" lang="en-US"/>
          </a:p>
        </p:txBody>
      </p:sp>
      <p:sp>
        <p:nvSpPr>
          <p:cNvPr id="3" name="Substituent conținut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4" name="Substituent conținut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5" name="Substituent dată 4"/>
          <p:cNvSpPr>
            <a:spLocks noGrp="1"/>
          </p:cNvSpPr>
          <p:nvPr>
            <p:ph type="dt" sz="half" idx="10"/>
          </p:nvPr>
        </p:nvSpPr>
        <p:spPr/>
        <p:txBody>
          <a:bodyPr/>
          <a:lstStyle>
            <a:extLst/>
          </a:lstStyle>
          <a:p>
            <a:fld id="{59C0ADFD-49AC-4EAA-9C88-4D87C504CFA7}" type="datetimeFigureOut">
              <a:rPr lang="en-US" smtClean="0"/>
              <a:pPr/>
              <a:t>9/10/2015</a:t>
            </a:fld>
            <a:endParaRPr lang="en-US"/>
          </a:p>
        </p:txBody>
      </p:sp>
      <p:sp>
        <p:nvSpPr>
          <p:cNvPr id="6" name="Substituent subsol 5"/>
          <p:cNvSpPr>
            <a:spLocks noGrp="1"/>
          </p:cNvSpPr>
          <p:nvPr>
            <p:ph type="ftr" sz="quarter" idx="11"/>
          </p:nvPr>
        </p:nvSpPr>
        <p:spPr/>
        <p:txBody>
          <a:bodyPr/>
          <a:lstStyle>
            <a:extLst/>
          </a:lstStyle>
          <a:p>
            <a:endParaRPr lang="en-US"/>
          </a:p>
        </p:txBody>
      </p:sp>
      <p:sp>
        <p:nvSpPr>
          <p:cNvPr id="7" name="Substituent număr diapozitiv 6"/>
          <p:cNvSpPr>
            <a:spLocks noGrp="1"/>
          </p:cNvSpPr>
          <p:nvPr>
            <p:ph type="sldNum" sz="quarter" idx="12"/>
          </p:nvPr>
        </p:nvSpPr>
        <p:spPr/>
        <p:txBody>
          <a:bodyPr/>
          <a:lstStyle>
            <a:extLst/>
          </a:lstStyle>
          <a:p>
            <a:fld id="{FD33C685-2DDD-4183-BE9F-2EA85133B02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u 1"/>
          <p:cNvSpPr>
            <a:spLocks noGrp="1"/>
          </p:cNvSpPr>
          <p:nvPr>
            <p:ph type="title"/>
          </p:nvPr>
        </p:nvSpPr>
        <p:spPr>
          <a:xfrm>
            <a:off x="457200" y="320040"/>
            <a:ext cx="7242048" cy="1143000"/>
          </a:xfrm>
        </p:spPr>
        <p:txBody>
          <a:bodyPr anchor="b"/>
          <a:lstStyle>
            <a:lvl1pPr>
              <a:defRPr/>
            </a:lvl1pPr>
            <a:extLst/>
          </a:lstStyle>
          <a:p>
            <a:r>
              <a:rPr kumimoji="0" lang="ro-RO" smtClean="0"/>
              <a:t>Faceți clic pentru a edita stilul de titlu Coordonator</a:t>
            </a:r>
            <a:endParaRPr kumimoji="0" lang="en-US"/>
          </a:p>
        </p:txBody>
      </p:sp>
      <p:sp>
        <p:nvSpPr>
          <p:cNvPr id="3" name="Substituent text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o-RO" smtClean="0"/>
              <a:t>Faceți clic pentru a edita stilurile de text Coordonator</a:t>
            </a:r>
          </a:p>
        </p:txBody>
      </p:sp>
      <p:sp>
        <p:nvSpPr>
          <p:cNvPr id="4" name="Substituent text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o-RO" smtClean="0"/>
              <a:t>Faceți clic pentru a edita stilurile de text Coordonator</a:t>
            </a:r>
          </a:p>
        </p:txBody>
      </p:sp>
      <p:sp>
        <p:nvSpPr>
          <p:cNvPr id="5" name="Substituent conținut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6" name="Substituent conținut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7" name="Substituent dată 6"/>
          <p:cNvSpPr>
            <a:spLocks noGrp="1"/>
          </p:cNvSpPr>
          <p:nvPr>
            <p:ph type="dt" sz="half" idx="10"/>
          </p:nvPr>
        </p:nvSpPr>
        <p:spPr/>
        <p:txBody>
          <a:bodyPr/>
          <a:lstStyle>
            <a:extLst/>
          </a:lstStyle>
          <a:p>
            <a:fld id="{59C0ADFD-49AC-4EAA-9C88-4D87C504CFA7}" type="datetimeFigureOut">
              <a:rPr lang="en-US" smtClean="0"/>
              <a:pPr/>
              <a:t>9/10/2015</a:t>
            </a:fld>
            <a:endParaRPr lang="en-US"/>
          </a:p>
        </p:txBody>
      </p:sp>
      <p:sp>
        <p:nvSpPr>
          <p:cNvPr id="8" name="Substituent subsol 7"/>
          <p:cNvSpPr>
            <a:spLocks noGrp="1"/>
          </p:cNvSpPr>
          <p:nvPr>
            <p:ph type="ftr" sz="quarter" idx="11"/>
          </p:nvPr>
        </p:nvSpPr>
        <p:spPr/>
        <p:txBody>
          <a:bodyPr/>
          <a:lstStyle>
            <a:extLst/>
          </a:lstStyle>
          <a:p>
            <a:endParaRPr lang="en-US"/>
          </a:p>
        </p:txBody>
      </p:sp>
      <p:sp>
        <p:nvSpPr>
          <p:cNvPr id="9" name="Substituent număr diapozitiv 8"/>
          <p:cNvSpPr>
            <a:spLocks noGrp="1"/>
          </p:cNvSpPr>
          <p:nvPr>
            <p:ph type="sldNum" sz="quarter" idx="12"/>
          </p:nvPr>
        </p:nvSpPr>
        <p:spPr/>
        <p:txBody>
          <a:bodyPr/>
          <a:lstStyle>
            <a:extLst/>
          </a:lstStyle>
          <a:p>
            <a:fld id="{FD33C685-2DDD-4183-BE9F-2EA85133B02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u 1"/>
          <p:cNvSpPr>
            <a:spLocks noGrp="1"/>
          </p:cNvSpPr>
          <p:nvPr>
            <p:ph type="title"/>
          </p:nvPr>
        </p:nvSpPr>
        <p:spPr>
          <a:xfrm>
            <a:off x="457200" y="320040"/>
            <a:ext cx="7242048" cy="1143000"/>
          </a:xfrm>
        </p:spPr>
        <p:txBody>
          <a:bodyPr/>
          <a:lstStyle>
            <a:extLst/>
          </a:lstStyle>
          <a:p>
            <a:r>
              <a:rPr kumimoji="0" lang="ro-RO" smtClean="0"/>
              <a:t>Faceți clic pentru a edita stilul de titlu Coordonator</a:t>
            </a:r>
            <a:endParaRPr kumimoji="0" lang="en-US"/>
          </a:p>
        </p:txBody>
      </p:sp>
      <p:sp>
        <p:nvSpPr>
          <p:cNvPr id="3" name="Substituent dată 2"/>
          <p:cNvSpPr>
            <a:spLocks noGrp="1"/>
          </p:cNvSpPr>
          <p:nvPr>
            <p:ph type="dt" sz="half" idx="10"/>
          </p:nvPr>
        </p:nvSpPr>
        <p:spPr/>
        <p:txBody>
          <a:bodyPr/>
          <a:lstStyle>
            <a:extLst/>
          </a:lstStyle>
          <a:p>
            <a:fld id="{59C0ADFD-49AC-4EAA-9C88-4D87C504CFA7}" type="datetimeFigureOut">
              <a:rPr lang="en-US" smtClean="0"/>
              <a:pPr/>
              <a:t>9/10/2015</a:t>
            </a:fld>
            <a:endParaRPr lang="en-US"/>
          </a:p>
        </p:txBody>
      </p:sp>
      <p:sp>
        <p:nvSpPr>
          <p:cNvPr id="4" name="Substituent subsol 3"/>
          <p:cNvSpPr>
            <a:spLocks noGrp="1"/>
          </p:cNvSpPr>
          <p:nvPr>
            <p:ph type="ftr" sz="quarter" idx="11"/>
          </p:nvPr>
        </p:nvSpPr>
        <p:spPr/>
        <p:txBody>
          <a:bodyPr/>
          <a:lstStyle>
            <a:extLst/>
          </a:lstStyle>
          <a:p>
            <a:endParaRPr lang="en-US"/>
          </a:p>
        </p:txBody>
      </p:sp>
      <p:sp>
        <p:nvSpPr>
          <p:cNvPr id="5" name="Substituent număr diapozitiv 4"/>
          <p:cNvSpPr>
            <a:spLocks noGrp="1"/>
          </p:cNvSpPr>
          <p:nvPr>
            <p:ph type="sldNum" sz="quarter" idx="12"/>
          </p:nvPr>
        </p:nvSpPr>
        <p:spPr/>
        <p:txBody>
          <a:bodyPr/>
          <a:lstStyle>
            <a:extLst/>
          </a:lstStyle>
          <a:p>
            <a:fld id="{FD33C685-2DDD-4183-BE9F-2EA85133B02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Substituent dată 1"/>
          <p:cNvSpPr>
            <a:spLocks noGrp="1"/>
          </p:cNvSpPr>
          <p:nvPr>
            <p:ph type="dt" sz="half" idx="10"/>
          </p:nvPr>
        </p:nvSpPr>
        <p:spPr/>
        <p:txBody>
          <a:bodyPr/>
          <a:lstStyle>
            <a:lvl1pPr>
              <a:defRPr>
                <a:solidFill>
                  <a:schemeClr val="tx2"/>
                </a:solidFill>
              </a:defRPr>
            </a:lvl1pPr>
            <a:extLst/>
          </a:lstStyle>
          <a:p>
            <a:fld id="{59C0ADFD-49AC-4EAA-9C88-4D87C504CFA7}" type="datetimeFigureOut">
              <a:rPr lang="en-US" smtClean="0"/>
              <a:pPr/>
              <a:t>9/10/2015</a:t>
            </a:fld>
            <a:endParaRPr lang="en-US"/>
          </a:p>
        </p:txBody>
      </p:sp>
      <p:sp>
        <p:nvSpPr>
          <p:cNvPr id="3" name="Substituent subsol 2"/>
          <p:cNvSpPr>
            <a:spLocks noGrp="1"/>
          </p:cNvSpPr>
          <p:nvPr>
            <p:ph type="ftr" sz="quarter" idx="11"/>
          </p:nvPr>
        </p:nvSpPr>
        <p:spPr/>
        <p:txBody>
          <a:bodyPr/>
          <a:lstStyle>
            <a:lvl1pPr>
              <a:defRPr>
                <a:solidFill>
                  <a:schemeClr val="tx2"/>
                </a:solidFill>
              </a:defRPr>
            </a:lvl1pPr>
            <a:extLst/>
          </a:lstStyle>
          <a:p>
            <a:endParaRPr lang="en-US"/>
          </a:p>
        </p:txBody>
      </p:sp>
      <p:sp>
        <p:nvSpPr>
          <p:cNvPr id="4" name="Substituent număr diapozitiv 3"/>
          <p:cNvSpPr>
            <a:spLocks noGrp="1"/>
          </p:cNvSpPr>
          <p:nvPr>
            <p:ph type="sldNum" sz="quarter" idx="12"/>
          </p:nvPr>
        </p:nvSpPr>
        <p:spPr/>
        <p:txBody>
          <a:bodyPr/>
          <a:lstStyle>
            <a:extLst/>
          </a:lstStyle>
          <a:p>
            <a:fld id="{FD33C685-2DDD-4183-BE9F-2EA85133B02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u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o-RO" smtClean="0"/>
              <a:t>Faceți clic pentru a edita stilul de titlu Coordonator</a:t>
            </a:r>
            <a:endParaRPr kumimoji="0" lang="en-US"/>
          </a:p>
        </p:txBody>
      </p:sp>
      <p:sp>
        <p:nvSpPr>
          <p:cNvPr id="3" name="Substituent text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o-RO" smtClean="0"/>
              <a:t>Faceți clic pentru a edita stilurile de text Coordonator</a:t>
            </a:r>
          </a:p>
        </p:txBody>
      </p:sp>
      <p:sp>
        <p:nvSpPr>
          <p:cNvPr id="4" name="Substituent conținut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o-RO" smtClean="0"/>
              <a:t>Faceți clic pentru a edita stilurile de text Coordonator</a:t>
            </a:r>
          </a:p>
          <a:p>
            <a:pPr lvl="1" eaLnBrk="1" latinLnBrk="0" hangingPunct="1"/>
            <a:r>
              <a:rPr lang="ro-RO" smtClean="0"/>
              <a:t>Al doilea nivel</a:t>
            </a:r>
          </a:p>
          <a:p>
            <a:pPr lvl="2" eaLnBrk="1" latinLnBrk="0" hangingPunct="1"/>
            <a:r>
              <a:rPr lang="ro-RO" smtClean="0"/>
              <a:t>Al treilea nivel</a:t>
            </a:r>
          </a:p>
          <a:p>
            <a:pPr lvl="3" eaLnBrk="1" latinLnBrk="0" hangingPunct="1"/>
            <a:r>
              <a:rPr lang="ro-RO" smtClean="0"/>
              <a:t>Al patrulea nivel</a:t>
            </a:r>
          </a:p>
          <a:p>
            <a:pPr lvl="4" eaLnBrk="1" latinLnBrk="0" hangingPunct="1"/>
            <a:r>
              <a:rPr lang="ro-RO" smtClean="0"/>
              <a:t>Al cincilea nivel</a:t>
            </a:r>
            <a:endParaRPr kumimoji="0" lang="en-US"/>
          </a:p>
        </p:txBody>
      </p:sp>
      <p:sp>
        <p:nvSpPr>
          <p:cNvPr id="5" name="Substituent dată 4"/>
          <p:cNvSpPr>
            <a:spLocks noGrp="1"/>
          </p:cNvSpPr>
          <p:nvPr>
            <p:ph type="dt" sz="half" idx="10"/>
          </p:nvPr>
        </p:nvSpPr>
        <p:spPr/>
        <p:txBody>
          <a:bodyPr/>
          <a:lstStyle>
            <a:extLst/>
          </a:lstStyle>
          <a:p>
            <a:fld id="{59C0ADFD-49AC-4EAA-9C88-4D87C504CFA7}" type="datetimeFigureOut">
              <a:rPr lang="en-US" smtClean="0"/>
              <a:pPr/>
              <a:t>9/10/2015</a:t>
            </a:fld>
            <a:endParaRPr lang="en-US"/>
          </a:p>
        </p:txBody>
      </p:sp>
      <p:sp>
        <p:nvSpPr>
          <p:cNvPr id="6" name="Substituent subsol 5"/>
          <p:cNvSpPr>
            <a:spLocks noGrp="1"/>
          </p:cNvSpPr>
          <p:nvPr>
            <p:ph type="ftr" sz="quarter" idx="11"/>
          </p:nvPr>
        </p:nvSpPr>
        <p:spPr/>
        <p:txBody>
          <a:bodyPr/>
          <a:lstStyle>
            <a:extLst/>
          </a:lstStyle>
          <a:p>
            <a:endParaRPr lang="en-US"/>
          </a:p>
        </p:txBody>
      </p:sp>
      <p:sp>
        <p:nvSpPr>
          <p:cNvPr id="7" name="Substituent număr diapozitiv 6"/>
          <p:cNvSpPr>
            <a:spLocks noGrp="1"/>
          </p:cNvSpPr>
          <p:nvPr>
            <p:ph type="sldNum" sz="quarter" idx="12"/>
          </p:nvPr>
        </p:nvSpPr>
        <p:spPr/>
        <p:txBody>
          <a:bodyPr/>
          <a:lstStyle>
            <a:extLst/>
          </a:lstStyle>
          <a:p>
            <a:fld id="{FD33C685-2DDD-4183-BE9F-2EA85133B02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ine cu legendă">
    <p:spTree>
      <p:nvGrpSpPr>
        <p:cNvPr id="1" name=""/>
        <p:cNvGrpSpPr/>
        <p:nvPr/>
      </p:nvGrpSpPr>
      <p:grpSpPr>
        <a:xfrm>
          <a:off x="0" y="0"/>
          <a:ext cx="0" cy="0"/>
          <a:chOff x="0" y="0"/>
          <a:chExt cx="0" cy="0"/>
        </a:xfrm>
      </p:grpSpPr>
      <p:sp>
        <p:nvSpPr>
          <p:cNvPr id="8" name="Dreptunghi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Dreptunghi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u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o-RO" smtClean="0"/>
              <a:t>Faceți clic pentru a edita stilul de titlu Coordonator</a:t>
            </a:r>
            <a:endParaRPr kumimoji="0" lang="en-US" dirty="0"/>
          </a:p>
        </p:txBody>
      </p:sp>
      <p:sp>
        <p:nvSpPr>
          <p:cNvPr id="4" name="Substituent text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o-RO" smtClean="0"/>
              <a:t>Faceți clic pentru a edita stilurile de text Coordonator</a:t>
            </a:r>
          </a:p>
        </p:txBody>
      </p:sp>
      <p:sp>
        <p:nvSpPr>
          <p:cNvPr id="5" name="Substituent dată 4"/>
          <p:cNvSpPr>
            <a:spLocks noGrp="1"/>
          </p:cNvSpPr>
          <p:nvPr>
            <p:ph type="dt" sz="half" idx="10"/>
          </p:nvPr>
        </p:nvSpPr>
        <p:spPr/>
        <p:txBody>
          <a:bodyPr/>
          <a:lstStyle>
            <a:extLst/>
          </a:lstStyle>
          <a:p>
            <a:fld id="{59C0ADFD-49AC-4EAA-9C88-4D87C504CFA7}" type="datetimeFigureOut">
              <a:rPr lang="en-US" smtClean="0"/>
              <a:pPr/>
              <a:t>9/10/2015</a:t>
            </a:fld>
            <a:endParaRPr lang="en-US"/>
          </a:p>
        </p:txBody>
      </p:sp>
      <p:sp>
        <p:nvSpPr>
          <p:cNvPr id="6" name="Substituent subsol 5"/>
          <p:cNvSpPr>
            <a:spLocks noGrp="1"/>
          </p:cNvSpPr>
          <p:nvPr>
            <p:ph type="ftr" sz="quarter" idx="11"/>
          </p:nvPr>
        </p:nvSpPr>
        <p:spPr/>
        <p:txBody>
          <a:bodyPr/>
          <a:lstStyle>
            <a:extLst/>
          </a:lstStyle>
          <a:p>
            <a:endParaRPr lang="en-US"/>
          </a:p>
        </p:txBody>
      </p:sp>
      <p:sp>
        <p:nvSpPr>
          <p:cNvPr id="7" name="Substituent număr diapozitiv 6"/>
          <p:cNvSpPr>
            <a:spLocks noGrp="1"/>
          </p:cNvSpPr>
          <p:nvPr>
            <p:ph type="sldNum" sz="quarter" idx="12"/>
          </p:nvPr>
        </p:nvSpPr>
        <p:spPr/>
        <p:txBody>
          <a:bodyPr/>
          <a:lstStyle>
            <a:extLst/>
          </a:lstStyle>
          <a:p>
            <a:fld id="{FD33C685-2DDD-4183-BE9F-2EA85133B026}" type="slidenum">
              <a:rPr lang="en-US" smtClean="0"/>
              <a:pPr/>
              <a:t>‹#›</a:t>
            </a:fld>
            <a:endParaRPr lang="en-US"/>
          </a:p>
        </p:txBody>
      </p:sp>
      <p:sp>
        <p:nvSpPr>
          <p:cNvPr id="10" name="Substituent imagine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o-RO" smtClean="0"/>
              <a:t>Faceți clic pe pictogramă pentru a adăuga o imagine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9" name="Dreptunghi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Substituent titlu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o-RO" smtClean="0"/>
              <a:t>Faceți clic pentru a edita stilul de titlu Coordonator</a:t>
            </a:r>
            <a:endParaRPr kumimoji="0" lang="en-US"/>
          </a:p>
        </p:txBody>
      </p:sp>
      <p:sp>
        <p:nvSpPr>
          <p:cNvPr id="31" name="Substituent text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o-RO" smtClean="0"/>
              <a:t>Faceți clic pentru a edita stilurile de text Coordonator</a:t>
            </a:r>
          </a:p>
          <a:p>
            <a:pPr lvl="1" eaLnBrk="1" latinLnBrk="0" hangingPunct="1"/>
            <a:r>
              <a:rPr kumimoji="0" lang="ro-RO" smtClean="0"/>
              <a:t>Al doilea nivel</a:t>
            </a:r>
          </a:p>
          <a:p>
            <a:pPr lvl="2" eaLnBrk="1" latinLnBrk="0" hangingPunct="1"/>
            <a:r>
              <a:rPr kumimoji="0" lang="ro-RO" smtClean="0"/>
              <a:t>Al treilea nivel</a:t>
            </a:r>
          </a:p>
          <a:p>
            <a:pPr lvl="3" eaLnBrk="1" latinLnBrk="0" hangingPunct="1"/>
            <a:r>
              <a:rPr kumimoji="0" lang="ro-RO" smtClean="0"/>
              <a:t>Al patrulea nivel</a:t>
            </a:r>
          </a:p>
          <a:p>
            <a:pPr lvl="4" eaLnBrk="1" latinLnBrk="0" hangingPunct="1"/>
            <a:r>
              <a:rPr kumimoji="0" lang="ro-RO" smtClean="0"/>
              <a:t>Al cincilea nivel</a:t>
            </a:r>
            <a:endParaRPr kumimoji="0" lang="en-US"/>
          </a:p>
        </p:txBody>
      </p:sp>
      <p:sp>
        <p:nvSpPr>
          <p:cNvPr id="27" name="Substituent dată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9C0ADFD-49AC-4EAA-9C88-4D87C504CFA7}" type="datetimeFigureOut">
              <a:rPr lang="en-US" smtClean="0"/>
              <a:pPr/>
              <a:t>9/10/2015</a:t>
            </a:fld>
            <a:endParaRPr lang="en-US"/>
          </a:p>
        </p:txBody>
      </p:sp>
      <p:sp>
        <p:nvSpPr>
          <p:cNvPr id="4" name="Substituent subsol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ubstituent număr diapozitiv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FD33C685-2DDD-4183-BE9F-2EA85133B02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edu.ro/"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ctrTitle"/>
          </p:nvPr>
        </p:nvSpPr>
        <p:spPr>
          <a:xfrm>
            <a:off x="533400" y="-609600"/>
            <a:ext cx="8305800" cy="6019800"/>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ctr"/>
            <a:r>
              <a:rPr lang="en-US" sz="2700" dirty="0" smtClean="0">
                <a:solidFill>
                  <a:srgbClr val="7030A0"/>
                </a:solidFill>
              </a:rPr>
              <a:t/>
            </a:r>
            <a:br>
              <a:rPr lang="en-US" sz="2700" dirty="0" smtClean="0">
                <a:solidFill>
                  <a:srgbClr val="7030A0"/>
                </a:solidFill>
              </a:rPr>
            </a:br>
            <a:r>
              <a:rPr lang="en-US" sz="2700" dirty="0" smtClean="0">
                <a:solidFill>
                  <a:srgbClr val="7030A0"/>
                </a:solidFill>
              </a:rPr>
              <a:t/>
            </a:r>
            <a:br>
              <a:rPr lang="en-US" sz="2700" dirty="0" smtClean="0">
                <a:solidFill>
                  <a:srgbClr val="7030A0"/>
                </a:solidFill>
              </a:rPr>
            </a:br>
            <a:r>
              <a:rPr lang="en-US" sz="4400" dirty="0" smtClean="0">
                <a:solidFill>
                  <a:srgbClr val="7030A0"/>
                </a:solidFill>
              </a:rPr>
              <a:t/>
            </a:r>
            <a:br>
              <a:rPr lang="en-US" sz="4400" dirty="0" smtClean="0">
                <a:solidFill>
                  <a:srgbClr val="7030A0"/>
                </a:solidFill>
              </a:rPr>
            </a:br>
            <a:r>
              <a:rPr lang="en-US" sz="4400" dirty="0" smtClean="0">
                <a:solidFill>
                  <a:srgbClr val="7030A0"/>
                </a:solidFill>
              </a:rPr>
              <a:t/>
            </a:r>
            <a:br>
              <a:rPr lang="en-US" sz="4400" dirty="0" smtClean="0">
                <a:solidFill>
                  <a:srgbClr val="7030A0"/>
                </a:solidFill>
              </a:rPr>
            </a:br>
            <a:r>
              <a:rPr lang="en-US" sz="4400" dirty="0" smtClean="0">
                <a:solidFill>
                  <a:srgbClr val="7030A0"/>
                </a:solidFill>
              </a:rPr>
              <a:t/>
            </a:r>
            <a:br>
              <a:rPr lang="en-US" sz="4400" dirty="0" smtClean="0">
                <a:solidFill>
                  <a:srgbClr val="7030A0"/>
                </a:solidFill>
              </a:rPr>
            </a:br>
            <a:r>
              <a:rPr lang="en-US" sz="4400" dirty="0" smtClean="0">
                <a:solidFill>
                  <a:srgbClr val="7030A0"/>
                </a:solidFill>
              </a:rPr>
              <a:t/>
            </a:r>
            <a:br>
              <a:rPr lang="en-US" sz="4400" dirty="0" smtClean="0">
                <a:solidFill>
                  <a:srgbClr val="7030A0"/>
                </a:solidFill>
              </a:rPr>
            </a:br>
            <a:r>
              <a:rPr lang="en-US" sz="4400" dirty="0" smtClean="0">
                <a:solidFill>
                  <a:srgbClr val="7030A0"/>
                </a:solidFill>
              </a:rPr>
              <a:t/>
            </a:r>
            <a:br>
              <a:rPr lang="en-US"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400" i="1" cap="none" dirty="0" smtClean="0">
                <a:solidFill>
                  <a:srgbClr val="FFC000"/>
                </a:solidFill>
                <a:latin typeface="Times New Roman" pitchFamily="18" charset="0"/>
                <a:cs typeface="Times New Roman" pitchFamily="18" charset="0"/>
              </a:rPr>
              <a:t/>
            </a:r>
            <a:br>
              <a:rPr lang="ro-RO" sz="4400" i="1" cap="none" dirty="0" smtClean="0">
                <a:solidFill>
                  <a:srgbClr val="FFC000"/>
                </a:solidFill>
                <a:latin typeface="Times New Roman" pitchFamily="18" charset="0"/>
                <a:cs typeface="Times New Roman" pitchFamily="18" charset="0"/>
              </a:rPr>
            </a:br>
            <a:r>
              <a:rPr lang="ro-RO" sz="4400" i="1" cap="none" dirty="0" smtClean="0">
                <a:solidFill>
                  <a:srgbClr val="FFC000"/>
                </a:solidFill>
                <a:latin typeface="Times New Roman" pitchFamily="18" charset="0"/>
                <a:cs typeface="Times New Roman" pitchFamily="18" charset="0"/>
              </a:rPr>
              <a:t> </a:t>
            </a:r>
            <a:r>
              <a:rPr lang="ro-RO" sz="4400" cap="none" dirty="0" smtClean="0">
                <a:solidFill>
                  <a:srgbClr val="FFC000"/>
                </a:solidFill>
                <a:latin typeface="Times New Roman" pitchFamily="18" charset="0"/>
                <a:cs typeface="Times New Roman" pitchFamily="18" charset="0"/>
              </a:rPr>
              <a:t/>
            </a:r>
            <a:br>
              <a:rPr lang="ro-RO" sz="4400" cap="none" dirty="0" smtClean="0">
                <a:solidFill>
                  <a:srgbClr val="FFC000"/>
                </a:solidFill>
                <a:latin typeface="Times New Roman" pitchFamily="18" charset="0"/>
                <a:cs typeface="Times New Roman" pitchFamily="18" charset="0"/>
              </a:rPr>
            </a:br>
            <a:r>
              <a:rPr lang="ro-RO" sz="4400" cap="none" dirty="0" smtClean="0">
                <a:solidFill>
                  <a:srgbClr val="7030A0"/>
                </a:solidFill>
                <a:latin typeface="Times New Roman" pitchFamily="18" charset="0"/>
                <a:cs typeface="Times New Roman" pitchFamily="18" charset="0"/>
              </a:rPr>
              <a:t>  </a:t>
            </a:r>
            <a:r>
              <a:rPr lang="en-US" sz="4400" dirty="0" smtClean="0">
                <a:solidFill>
                  <a:srgbClr val="7030A0"/>
                </a:solidFill>
              </a:rPr>
              <a:t/>
            </a:r>
            <a:br>
              <a:rPr lang="en-US"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400" dirty="0" smtClean="0">
                <a:solidFill>
                  <a:srgbClr val="7030A0"/>
                </a:solidFill>
              </a:rPr>
              <a:t/>
            </a:r>
            <a:br>
              <a:rPr lang="ro-RO" sz="4400" dirty="0" smtClean="0">
                <a:solidFill>
                  <a:srgbClr val="7030A0"/>
                </a:solidFill>
              </a:rPr>
            </a:br>
            <a:r>
              <a:rPr lang="ro-RO" sz="4000" i="1" cap="none" dirty="0" smtClean="0">
                <a:solidFill>
                  <a:srgbClr val="7030A0"/>
                </a:solidFill>
                <a:latin typeface="Times New Roman" pitchFamily="18" charset="0"/>
                <a:cs typeface="Times New Roman" pitchFamily="18" charset="0"/>
              </a:rPr>
              <a:t> </a:t>
            </a:r>
            <a:r>
              <a:rPr lang="ro-RO" sz="1800" i="1" cap="none" dirty="0" smtClean="0">
                <a:solidFill>
                  <a:srgbClr val="7030A0"/>
                </a:solidFill>
                <a:latin typeface="Times New Roman" pitchFamily="18" charset="0"/>
                <a:cs typeface="Times New Roman" pitchFamily="18" charset="0"/>
              </a:rPr>
              <a:t>Matematica reflectă voința activă, rațiunea contemplativă și dorința </a:t>
            </a:r>
            <a:r>
              <a:rPr lang="ro-RO" sz="1800" i="1" cap="none" smtClean="0">
                <a:solidFill>
                  <a:srgbClr val="7030A0"/>
                </a:solidFill>
                <a:latin typeface="Times New Roman" pitchFamily="18" charset="0"/>
                <a:cs typeface="Times New Roman" pitchFamily="18" charset="0"/>
              </a:rPr>
              <a:t>de </a:t>
            </a:r>
            <a:r>
              <a:rPr lang="ro-RO" sz="1800" i="1" cap="none" smtClean="0">
                <a:solidFill>
                  <a:srgbClr val="7030A0"/>
                </a:solidFill>
                <a:latin typeface="Times New Roman" pitchFamily="18" charset="0"/>
                <a:cs typeface="Times New Roman" pitchFamily="18" charset="0"/>
              </a:rPr>
              <a:t>perfecțiune </a:t>
            </a:r>
            <a:r>
              <a:rPr lang="ro-RO" sz="1800" i="1" cap="none" dirty="0" smtClean="0">
                <a:solidFill>
                  <a:srgbClr val="7030A0"/>
                </a:solidFill>
                <a:latin typeface="Times New Roman" pitchFamily="18" charset="0"/>
                <a:cs typeface="Times New Roman" pitchFamily="18" charset="0"/>
              </a:rPr>
              <a:t>estetică. Elementele ei de bază sunt logica și intuiția, analiza și construcția, generalul și concretul.</a:t>
            </a:r>
            <a:r>
              <a:rPr lang="ro-RO" sz="1800" i="1" cap="none" dirty="0" smtClean="0">
                <a:solidFill>
                  <a:srgbClr val="C00000"/>
                </a:solidFill>
                <a:latin typeface="Times New Roman" pitchFamily="18" charset="0"/>
                <a:cs typeface="Times New Roman" pitchFamily="18" charset="0"/>
              </a:rPr>
              <a:t> </a:t>
            </a:r>
            <a:br>
              <a:rPr lang="ro-RO" sz="1800" i="1" cap="none" dirty="0" smtClean="0">
                <a:solidFill>
                  <a:srgbClr val="C00000"/>
                </a:solidFill>
                <a:latin typeface="Times New Roman" pitchFamily="18" charset="0"/>
                <a:cs typeface="Times New Roman" pitchFamily="18" charset="0"/>
              </a:rPr>
            </a:br>
            <a:r>
              <a:rPr lang="ro-RO" sz="1800" i="1" cap="none" dirty="0" smtClean="0">
                <a:solidFill>
                  <a:srgbClr val="C00000"/>
                </a:solidFill>
                <a:latin typeface="Times New Roman" pitchFamily="18" charset="0"/>
                <a:cs typeface="Times New Roman" pitchFamily="18" charset="0"/>
              </a:rPr>
              <a:t>Richard </a:t>
            </a:r>
            <a:r>
              <a:rPr lang="ro-RO" sz="1800" i="1" cap="none" dirty="0" err="1" smtClean="0">
                <a:solidFill>
                  <a:srgbClr val="C00000"/>
                </a:solidFill>
                <a:latin typeface="Times New Roman" pitchFamily="18" charset="0"/>
                <a:cs typeface="Times New Roman" pitchFamily="18" charset="0"/>
              </a:rPr>
              <a:t>Courant</a:t>
            </a:r>
            <a:r>
              <a:rPr lang="ro-RO" sz="1800" i="1" cap="none" dirty="0" smtClean="0">
                <a:solidFill>
                  <a:srgbClr val="C00000"/>
                </a:solidFill>
                <a:latin typeface="Times New Roman" pitchFamily="18" charset="0"/>
                <a:cs typeface="Times New Roman" pitchFamily="18" charset="0"/>
              </a:rPr>
              <a:t>,</a:t>
            </a:r>
            <a:br>
              <a:rPr lang="ro-RO" sz="1800" i="1" cap="none" dirty="0" smtClean="0">
                <a:solidFill>
                  <a:srgbClr val="C00000"/>
                </a:solidFill>
                <a:latin typeface="Times New Roman" pitchFamily="18" charset="0"/>
                <a:cs typeface="Times New Roman" pitchFamily="18" charset="0"/>
              </a:rPr>
            </a:br>
            <a:r>
              <a:rPr lang="ro-RO" sz="1800" i="1" cap="none" dirty="0" smtClean="0">
                <a:solidFill>
                  <a:srgbClr val="C00000"/>
                </a:solidFill>
                <a:latin typeface="Times New Roman" pitchFamily="18" charset="0"/>
                <a:cs typeface="Times New Roman" pitchFamily="18" charset="0"/>
              </a:rPr>
              <a:t>Herbert </a:t>
            </a:r>
            <a:r>
              <a:rPr lang="ro-RO" sz="1800" i="1" cap="none" dirty="0" err="1" smtClean="0">
                <a:solidFill>
                  <a:srgbClr val="C00000"/>
                </a:solidFill>
                <a:latin typeface="Times New Roman" pitchFamily="18" charset="0"/>
                <a:cs typeface="Times New Roman" pitchFamily="18" charset="0"/>
              </a:rPr>
              <a:t>Robbins-</a:t>
            </a:r>
            <a:r>
              <a:rPr lang="ro-RO" sz="1800" i="1" cap="none" dirty="0" smtClean="0">
                <a:solidFill>
                  <a:srgbClr val="C00000"/>
                </a:solidFill>
                <a:latin typeface="Times New Roman" pitchFamily="18" charset="0"/>
                <a:cs typeface="Times New Roman" pitchFamily="18" charset="0"/>
              </a:rPr>
              <a:t/>
            </a:r>
            <a:br>
              <a:rPr lang="ro-RO" sz="1800" i="1" cap="none" dirty="0" smtClean="0">
                <a:solidFill>
                  <a:srgbClr val="C00000"/>
                </a:solidFill>
                <a:latin typeface="Times New Roman" pitchFamily="18" charset="0"/>
                <a:cs typeface="Times New Roman" pitchFamily="18" charset="0"/>
              </a:rPr>
            </a:br>
            <a:r>
              <a:rPr lang="ro-RO" sz="1800" i="1" cap="none" dirty="0" smtClean="0">
                <a:solidFill>
                  <a:srgbClr val="FFC000"/>
                </a:solidFill>
                <a:latin typeface="Times New Roman" pitchFamily="18" charset="0"/>
                <a:cs typeface="Times New Roman" pitchFamily="18" charset="0"/>
              </a:rPr>
              <a:t>Ce este matematica?</a:t>
            </a:r>
            <a:br>
              <a:rPr lang="ro-RO" sz="1800" i="1" cap="none" dirty="0" smtClean="0">
                <a:solidFill>
                  <a:srgbClr val="FFC000"/>
                </a:solidFill>
                <a:latin typeface="Times New Roman" pitchFamily="18" charset="0"/>
                <a:cs typeface="Times New Roman" pitchFamily="18" charset="0"/>
              </a:rPr>
            </a:br>
            <a:r>
              <a:rPr lang="ro-RO" sz="1800" i="1" cap="none" dirty="0" smtClean="0">
                <a:solidFill>
                  <a:srgbClr val="FFC000"/>
                </a:solidFill>
                <a:latin typeface="Times New Roman" pitchFamily="18" charset="0"/>
                <a:cs typeface="Times New Roman" pitchFamily="18" charset="0"/>
              </a:rPr>
              <a:t> Ed. Științifică, București, 1969 </a:t>
            </a:r>
            <a:r>
              <a:rPr lang="ro-RO" sz="1800" i="1" cap="none" dirty="0" smtClean="0">
                <a:solidFill>
                  <a:srgbClr val="FFC000"/>
                </a:solidFill>
                <a:latin typeface="Times New Roman" pitchFamily="18" charset="0"/>
                <a:cs typeface="Times New Roman" pitchFamily="18" charset="0"/>
              </a:rPr>
              <a:t/>
            </a:r>
            <a:br>
              <a:rPr lang="ro-RO" sz="1800" i="1" cap="none" dirty="0" smtClean="0">
                <a:solidFill>
                  <a:srgbClr val="FFC000"/>
                </a:solidFill>
                <a:latin typeface="Times New Roman" pitchFamily="18" charset="0"/>
                <a:cs typeface="Times New Roman" pitchFamily="18" charset="0"/>
              </a:rPr>
            </a:br>
            <a:r>
              <a:rPr lang="en-US" sz="4000" b="1" dirty="0" smtClean="0">
                <a:solidFill>
                  <a:srgbClr val="00B0F0"/>
                </a:solidFill>
              </a:rPr>
              <a:t>CONSF</a:t>
            </a:r>
            <a:r>
              <a:rPr lang="ro-RO" sz="4000" b="1" dirty="0" smtClean="0">
                <a:solidFill>
                  <a:srgbClr val="00B0F0"/>
                </a:solidFill>
              </a:rPr>
              <a:t>ĂTUIRILE PROFESORILOR DE</a:t>
            </a:r>
            <a:r>
              <a:rPr lang="en-US" sz="4000" b="1" dirty="0" smtClean="0">
                <a:solidFill>
                  <a:srgbClr val="00B0F0"/>
                </a:solidFill>
              </a:rPr>
              <a:t> </a:t>
            </a:r>
            <a:r>
              <a:rPr lang="en-US" sz="4000" b="1" dirty="0" err="1" smtClean="0">
                <a:solidFill>
                  <a:srgbClr val="00B0F0"/>
                </a:solidFill>
              </a:rPr>
              <a:t>matematic</a:t>
            </a:r>
            <a:r>
              <a:rPr lang="ro-RO" sz="4000" dirty="0" smtClean="0">
                <a:solidFill>
                  <a:srgbClr val="00B0F0"/>
                </a:solidFill>
              </a:rPr>
              <a:t>ă</a:t>
            </a:r>
            <a:r>
              <a:rPr lang="en-US" sz="4000" b="1" dirty="0" smtClean="0">
                <a:solidFill>
                  <a:srgbClr val="00B0F0"/>
                </a:solidFill>
              </a:rPr>
              <a:t/>
            </a:r>
            <a:br>
              <a:rPr lang="en-US" sz="4000" b="1" dirty="0" smtClean="0">
                <a:solidFill>
                  <a:srgbClr val="00B0F0"/>
                </a:solidFill>
              </a:rPr>
            </a:br>
            <a:r>
              <a:rPr lang="ro-RO" sz="4000" b="1" dirty="0" smtClean="0">
                <a:solidFill>
                  <a:srgbClr val="00B0F0"/>
                </a:solidFill>
              </a:rPr>
              <a:t> DIN JUDEȚUL DOLJ </a:t>
            </a:r>
            <a:r>
              <a:rPr lang="en-US" sz="4000" b="1" dirty="0" smtClean="0">
                <a:solidFill>
                  <a:srgbClr val="00B0F0"/>
                </a:solidFill>
              </a:rPr>
              <a:t/>
            </a:r>
            <a:br>
              <a:rPr lang="en-US" sz="4000" b="1" dirty="0" smtClean="0">
                <a:solidFill>
                  <a:srgbClr val="00B0F0"/>
                </a:solidFill>
              </a:rPr>
            </a:br>
            <a:r>
              <a:rPr lang="en-US" dirty="0" smtClean="0">
                <a:solidFill>
                  <a:srgbClr val="C00000"/>
                </a:solidFill>
              </a:rPr>
              <a:t/>
            </a:r>
            <a:br>
              <a:rPr lang="en-US" dirty="0" smtClean="0">
                <a:solidFill>
                  <a:srgbClr val="C00000"/>
                </a:solidFill>
              </a:rPr>
            </a:br>
            <a:r>
              <a:rPr lang="ro-RO" dirty="0" smtClean="0">
                <a:solidFill>
                  <a:srgbClr val="00B0F0"/>
                </a:solidFill>
              </a:rPr>
              <a:t>1</a:t>
            </a:r>
            <a:r>
              <a:rPr lang="en-US" dirty="0" smtClean="0">
                <a:solidFill>
                  <a:srgbClr val="00B0F0"/>
                </a:solidFill>
              </a:rPr>
              <a:t>1</a:t>
            </a:r>
            <a:r>
              <a:rPr lang="ro-RO" dirty="0" smtClean="0">
                <a:solidFill>
                  <a:srgbClr val="00B0F0"/>
                </a:solidFill>
              </a:rPr>
              <a:t> septembrie 201</a:t>
            </a:r>
            <a:r>
              <a:rPr lang="en-US" dirty="0" smtClean="0">
                <a:solidFill>
                  <a:srgbClr val="00B0F0"/>
                </a:solidFill>
              </a:rPr>
              <a:t>5</a:t>
            </a:r>
            <a:r>
              <a:rPr lang="ro-RO" dirty="0" smtClean="0">
                <a:solidFill>
                  <a:srgbClr val="00B0F0"/>
                </a:solidFill>
              </a:rPr>
              <a:t/>
            </a:r>
            <a:br>
              <a:rPr lang="ro-RO" dirty="0" smtClean="0">
                <a:solidFill>
                  <a:srgbClr val="00B0F0"/>
                </a:solidFill>
              </a:rPr>
            </a:br>
            <a:r>
              <a:rPr lang="en-US" dirty="0" err="1" smtClean="0">
                <a:solidFill>
                  <a:srgbClr val="00B0F0"/>
                </a:solidFill>
              </a:rPr>
              <a:t>Colegiul</a:t>
            </a:r>
            <a:r>
              <a:rPr lang="en-US" dirty="0" smtClean="0">
                <a:solidFill>
                  <a:srgbClr val="00B0F0"/>
                </a:solidFill>
              </a:rPr>
              <a:t> </a:t>
            </a:r>
            <a:r>
              <a:rPr lang="en-US" dirty="0" err="1" smtClean="0">
                <a:solidFill>
                  <a:srgbClr val="00B0F0"/>
                </a:solidFill>
              </a:rPr>
              <a:t>Tehnic</a:t>
            </a:r>
            <a:r>
              <a:rPr lang="en-US" dirty="0" smtClean="0">
                <a:solidFill>
                  <a:srgbClr val="00B0F0"/>
                </a:solidFill>
              </a:rPr>
              <a:t> ENERGETIC</a:t>
            </a:r>
            <a:endParaRPr lang="en-US" dirty="0">
              <a:solidFill>
                <a:srgbClr val="00B0F0"/>
              </a:solidFill>
            </a:endParaRP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rmAutofit/>
          </a:bodyPr>
          <a:lstStyle/>
          <a:p>
            <a:pPr algn="ctr"/>
            <a:r>
              <a:rPr lang="en-US" sz="2400" b="1" dirty="0" err="1" smtClean="0">
                <a:effectLst>
                  <a:outerShdw blurRad="38100" dist="38100" dir="2700000" algn="tl">
                    <a:srgbClr val="C0C0C0"/>
                  </a:outerShdw>
                </a:effectLst>
                <a:latin typeface="Times New Roman" pitchFamily="18" charset="0"/>
                <a:cs typeface="Times New Roman" pitchFamily="18" charset="0"/>
              </a:rPr>
              <a:t>Structura</a:t>
            </a:r>
            <a:r>
              <a:rPr lang="en-US" sz="2400" b="1" dirty="0" smtClean="0">
                <a:effectLst>
                  <a:outerShdw blurRad="38100" dist="38100" dir="2700000" algn="tl">
                    <a:srgbClr val="C0C0C0"/>
                  </a:outerShdw>
                </a:effectLst>
                <a:latin typeface="Times New Roman" pitchFamily="18" charset="0"/>
                <a:cs typeface="Times New Roman" pitchFamily="18" charset="0"/>
              </a:rPr>
              <a:t> </a:t>
            </a:r>
            <a:r>
              <a:rPr lang="en-US" sz="2400" b="1" dirty="0" err="1" smtClean="0">
                <a:effectLst>
                  <a:outerShdw blurRad="38100" dist="38100" dir="2700000" algn="tl">
                    <a:srgbClr val="C0C0C0"/>
                  </a:outerShdw>
                </a:effectLst>
                <a:latin typeface="Times New Roman" pitchFamily="18" charset="0"/>
                <a:cs typeface="Times New Roman" pitchFamily="18" charset="0"/>
              </a:rPr>
              <a:t>anului</a:t>
            </a:r>
            <a:r>
              <a:rPr lang="en-US" sz="2400" b="1" dirty="0" smtClean="0">
                <a:effectLst>
                  <a:outerShdw blurRad="38100" dist="38100" dir="2700000" algn="tl">
                    <a:srgbClr val="C0C0C0"/>
                  </a:outerShdw>
                </a:effectLst>
                <a:latin typeface="Times New Roman" pitchFamily="18" charset="0"/>
                <a:cs typeface="Times New Roman" pitchFamily="18" charset="0"/>
              </a:rPr>
              <a:t> </a:t>
            </a:r>
            <a:r>
              <a:rPr lang="ro-RO" sz="2400" b="1" dirty="0" smtClean="0">
                <a:effectLst>
                  <a:outerShdw blurRad="38100" dist="38100" dir="2700000" algn="tl">
                    <a:srgbClr val="C0C0C0"/>
                  </a:outerShdw>
                </a:effectLst>
                <a:latin typeface="Times New Roman" pitchFamily="18" charset="0"/>
                <a:cs typeface="Times New Roman" pitchFamily="18" charset="0"/>
              </a:rPr>
              <a:t>ş</a:t>
            </a:r>
            <a:r>
              <a:rPr lang="en-US" sz="2400" b="1" dirty="0" err="1" smtClean="0">
                <a:effectLst>
                  <a:outerShdw blurRad="38100" dist="38100" dir="2700000" algn="tl">
                    <a:srgbClr val="C0C0C0"/>
                  </a:outerShdw>
                </a:effectLst>
                <a:latin typeface="Times New Roman" pitchFamily="18" charset="0"/>
                <a:cs typeface="Times New Roman" pitchFamily="18" charset="0"/>
              </a:rPr>
              <a:t>colar</a:t>
            </a:r>
            <a:r>
              <a:rPr lang="en-US" sz="2400" b="1" dirty="0" smtClean="0">
                <a:effectLst>
                  <a:outerShdw blurRad="38100" dist="38100" dir="2700000" algn="tl">
                    <a:srgbClr val="C0C0C0"/>
                  </a:outerShdw>
                </a:effectLst>
                <a:latin typeface="Times New Roman" pitchFamily="18" charset="0"/>
                <a:cs typeface="Times New Roman" pitchFamily="18" charset="0"/>
              </a:rPr>
              <a:t> 2014</a:t>
            </a:r>
            <a:r>
              <a:rPr lang="ro-RO" sz="2400" b="1" dirty="0" smtClean="0">
                <a:effectLst>
                  <a:outerShdw blurRad="38100" dist="38100" dir="2700000" algn="tl">
                    <a:srgbClr val="C0C0C0"/>
                  </a:outerShdw>
                </a:effectLst>
                <a:latin typeface="Times New Roman" pitchFamily="18" charset="0"/>
                <a:cs typeface="Times New Roman" pitchFamily="18" charset="0"/>
              </a:rPr>
              <a:t>-2</a:t>
            </a:r>
            <a:r>
              <a:rPr lang="en-US" sz="2400" b="1" dirty="0" smtClean="0">
                <a:effectLst>
                  <a:outerShdw blurRad="38100" dist="38100" dir="2700000" algn="tl">
                    <a:srgbClr val="C0C0C0"/>
                  </a:outerShdw>
                </a:effectLst>
                <a:latin typeface="Times New Roman" pitchFamily="18" charset="0"/>
                <a:cs typeface="Times New Roman" pitchFamily="18" charset="0"/>
              </a:rPr>
              <a:t>015</a:t>
            </a:r>
            <a:r>
              <a:rPr lang="ro-RO" sz="2400" b="1" dirty="0" smtClean="0">
                <a:effectLst>
                  <a:outerShdw blurRad="38100" dist="38100" dir="2700000" algn="tl">
                    <a:srgbClr val="C0C0C0"/>
                  </a:outerShdw>
                </a:effectLst>
                <a:latin typeface="Times New Roman" pitchFamily="18" charset="0"/>
                <a:cs typeface="Times New Roman" pitchFamily="18" charset="0"/>
              </a:rPr>
              <a:t>, aprobată</a:t>
            </a:r>
            <a:r>
              <a:rPr lang="en-US" sz="2400" b="1" dirty="0" smtClean="0">
                <a:effectLst>
                  <a:outerShdw blurRad="38100" dist="38100" dir="2700000" algn="tl">
                    <a:srgbClr val="C0C0C0"/>
                  </a:outerShdw>
                </a:effectLst>
                <a:latin typeface="Times New Roman" pitchFamily="18" charset="0"/>
                <a:cs typeface="Times New Roman" pitchFamily="18" charset="0"/>
              </a:rPr>
              <a:t/>
            </a:r>
            <a:br>
              <a:rPr lang="en-US" sz="2400" b="1" dirty="0" smtClean="0">
                <a:effectLst>
                  <a:outerShdw blurRad="38100" dist="38100" dir="2700000" algn="tl">
                    <a:srgbClr val="C0C0C0"/>
                  </a:outerShdw>
                </a:effectLst>
                <a:latin typeface="Times New Roman" pitchFamily="18" charset="0"/>
                <a:cs typeface="Times New Roman" pitchFamily="18" charset="0"/>
              </a:rPr>
            </a:br>
            <a:r>
              <a:rPr lang="ro-RO" sz="2400" b="1" dirty="0" smtClean="0">
                <a:effectLst>
                  <a:outerShdw blurRad="38100" dist="38100" dir="2700000" algn="tl">
                    <a:srgbClr val="C0C0C0"/>
                  </a:outerShdw>
                </a:effectLst>
                <a:latin typeface="Times New Roman" pitchFamily="18" charset="0"/>
                <a:cs typeface="Times New Roman" pitchFamily="18" charset="0"/>
              </a:rPr>
              <a:t> prin OME</a:t>
            </a:r>
            <a:r>
              <a:rPr lang="en-US" sz="2400" b="1" dirty="0" smtClean="0">
                <a:effectLst>
                  <a:outerShdw blurRad="38100" dist="38100" dir="2700000" algn="tl">
                    <a:srgbClr val="C0C0C0"/>
                  </a:outerShdw>
                </a:effectLst>
                <a:latin typeface="Times New Roman" pitchFamily="18" charset="0"/>
                <a:cs typeface="Times New Roman" pitchFamily="18" charset="0"/>
              </a:rPr>
              <a:t>N </a:t>
            </a:r>
            <a:r>
              <a:rPr lang="ro-RO" sz="2400" b="1" dirty="0" smtClean="0">
                <a:effectLst>
                  <a:outerShdw blurRad="38100" dist="38100" dir="2700000" algn="tl">
                    <a:srgbClr val="C0C0C0"/>
                  </a:outerShdw>
                </a:effectLst>
                <a:latin typeface="Times New Roman" pitchFamily="18" charset="0"/>
                <a:cs typeface="Times New Roman" pitchFamily="18" charset="0"/>
              </a:rPr>
              <a:t>nr. </a:t>
            </a:r>
            <a:r>
              <a:rPr lang="ro-RO" sz="2400" dirty="0" smtClean="0">
                <a:effectLst>
                  <a:outerShdw blurRad="38100" dist="38100" dir="2700000" algn="tl">
                    <a:srgbClr val="C0C0C0"/>
                  </a:outerShdw>
                </a:effectLst>
              </a:rPr>
              <a:t>4496</a:t>
            </a:r>
            <a:r>
              <a:rPr lang="en-US" sz="2400" dirty="0" smtClean="0">
                <a:effectLst>
                  <a:outerShdw blurRad="38100" dist="38100" dir="2700000" algn="tl">
                    <a:srgbClr val="C0C0C0"/>
                  </a:outerShdw>
                </a:effectLst>
              </a:rPr>
              <a:t>/201</a:t>
            </a:r>
            <a:r>
              <a:rPr lang="ro-RO" sz="2400" dirty="0" smtClean="0">
                <a:effectLst>
                  <a:outerShdw blurRad="38100" dist="38100" dir="2700000" algn="tl">
                    <a:srgbClr val="C0C0C0"/>
                  </a:outerShdw>
                </a:effectLst>
              </a:rPr>
              <a:t>5</a:t>
            </a:r>
            <a:endParaRPr lang="en-US" sz="2400" b="1" dirty="0" smtClean="0">
              <a:effectLst>
                <a:outerShdw blurRad="38100" dist="38100" dir="2700000" algn="tl">
                  <a:srgbClr val="C0C0C0"/>
                </a:outerShdw>
              </a:effectLst>
              <a:latin typeface="Times New Roman" pitchFamily="18" charset="0"/>
              <a:cs typeface="Times New Roman" pitchFamily="18" charset="0"/>
            </a:endParaRPr>
          </a:p>
        </p:txBody>
      </p:sp>
      <p:graphicFrame>
        <p:nvGraphicFramePr>
          <p:cNvPr id="4135" name="Group 39"/>
          <p:cNvGraphicFramePr>
            <a:graphicFrameLocks noGrp="1"/>
          </p:cNvGraphicFramePr>
          <p:nvPr>
            <p:ph idx="1"/>
          </p:nvPr>
        </p:nvGraphicFramePr>
        <p:xfrm>
          <a:off x="285750" y="1428750"/>
          <a:ext cx="8643938" cy="4408188"/>
        </p:xfrm>
        <a:graphic>
          <a:graphicData uri="http://schemas.openxmlformats.org/drawingml/2006/table">
            <a:tbl>
              <a:tblPr/>
              <a:tblGrid>
                <a:gridCol w="1470025"/>
                <a:gridCol w="2387600"/>
                <a:gridCol w="4786313"/>
              </a:tblGrid>
              <a:tr h="6905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chemeClr val="tx1"/>
                          </a:solidFill>
                          <a:effectLst/>
                          <a:latin typeface="Times New Roman" pitchFamily="18" charset="0"/>
                          <a:cs typeface="Times New Roman" pitchFamily="18" charset="0"/>
                        </a:rPr>
                        <a:t>Semestrul</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chemeClr val="tx1"/>
                          </a:solidFill>
                          <a:effectLst/>
                          <a:latin typeface="Times New Roman" pitchFamily="18" charset="0"/>
                          <a:cs typeface="Times New Roman" pitchFamily="18" charset="0"/>
                        </a:rPr>
                        <a:t>Cursuri</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chemeClr val="tx1"/>
                          </a:solidFill>
                          <a:effectLst/>
                          <a:latin typeface="Times New Roman" pitchFamily="18" charset="0"/>
                          <a:cs typeface="Times New Roman" pitchFamily="18" charset="0"/>
                        </a:rPr>
                        <a:t>Vacan</a:t>
                      </a:r>
                      <a:r>
                        <a:rPr kumimoji="0" lang="ro-RO" sz="2000" b="1" i="0" u="none" strike="noStrike" cap="none" normalizeH="0" baseline="0" dirty="0" err="1" smtClean="0">
                          <a:ln>
                            <a:noFill/>
                          </a:ln>
                          <a:solidFill>
                            <a:schemeClr val="tx1"/>
                          </a:solidFill>
                          <a:effectLst/>
                          <a:latin typeface="Times New Roman" pitchFamily="18" charset="0"/>
                          <a:cs typeface="Times New Roman" pitchFamily="18" charset="0"/>
                        </a:rPr>
                        <a:t>ță</a:t>
                      </a:r>
                      <a:r>
                        <a:rPr kumimoji="0" lang="ro-RO" sz="2000" b="1" i="0" u="none" strike="noStrike" cap="none" normalizeH="0" baseline="0" dirty="0" smtClean="0">
                          <a:ln>
                            <a:noFill/>
                          </a:ln>
                          <a:solidFill>
                            <a:schemeClr val="tx1"/>
                          </a:solidFill>
                          <a:effectLst/>
                          <a:latin typeface="Times New Roman" pitchFamily="18" charset="0"/>
                          <a:cs typeface="Times New Roman" pitchFamily="18" charset="0"/>
                        </a:rPr>
                        <a:t> </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06475">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1" i="0" u="none" strike="noStrike" cap="none" normalizeH="0" baseline="0" dirty="0" smtClean="0">
                          <a:ln>
                            <a:noFill/>
                          </a:ln>
                          <a:solidFill>
                            <a:schemeClr val="tx1"/>
                          </a:solidFill>
                          <a:effectLst/>
                          <a:latin typeface="Times New Roman" pitchFamily="18" charset="0"/>
                          <a:cs typeface="Times New Roman" pitchFamily="18" charset="0"/>
                        </a:rPr>
                        <a:t>I.</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14.09 – </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1</a:t>
                      </a: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8.12.2015</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31.</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1</a:t>
                      </a: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0 – 08</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a:t>
                      </a: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1</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1</a:t>
                      </a: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.2015, înv. primar şi  înv. preşcolar</a:t>
                      </a:r>
                    </a:p>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19.12.2015 – 10.01.2016 vacanța de</a:t>
                      </a:r>
                      <a:r>
                        <a:rPr kumimoji="0" lang="ro-RO" sz="2000" b="0" i="0" u="none" strike="noStrike" cap="none" normalizeH="0" baseline="0" dirty="0" smtClean="0">
                          <a:ln>
                            <a:noFill/>
                          </a:ln>
                          <a:solidFill>
                            <a:srgbClr val="FFFF00"/>
                          </a:solidFill>
                          <a:effectLst/>
                          <a:latin typeface="Times New Roman" pitchFamily="18" charset="0"/>
                          <a:cs typeface="Times New Roman" pitchFamily="18" charset="0"/>
                        </a:rPr>
                        <a:t> iarnă</a:t>
                      </a:r>
                      <a:endParaRPr kumimoji="0" lang="en-US" sz="20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8012">
                <a:tc vMerge="1">
                  <a:txBody>
                    <a:bodyPr/>
                    <a:lstStyle/>
                    <a:p>
                      <a:endParaRPr lang="ro-RO"/>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11.01 – 05.02.2016</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06.02 – 14.02.2016  vacanța </a:t>
                      </a:r>
                      <a:r>
                        <a:rPr kumimoji="0" lang="ro-RO" sz="2000" b="0" i="0" u="none" strike="noStrike" cap="none" normalizeH="0" baseline="0" dirty="0" err="1" smtClean="0">
                          <a:ln>
                            <a:noFill/>
                          </a:ln>
                          <a:solidFill>
                            <a:srgbClr val="FFFF00"/>
                          </a:solidFill>
                          <a:effectLst/>
                          <a:latin typeface="Times New Roman" pitchFamily="18" charset="0"/>
                          <a:cs typeface="Times New Roman" pitchFamily="18" charset="0"/>
                        </a:rPr>
                        <a:t>intersemestrială</a:t>
                      </a:r>
                      <a:endParaRPr kumimoji="0" lang="en-US" sz="20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499">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1" i="0" u="none" strike="noStrike" cap="none" normalizeH="0" baseline="0" dirty="0" smtClean="0">
                          <a:ln>
                            <a:noFill/>
                          </a:ln>
                          <a:solidFill>
                            <a:schemeClr val="tx1"/>
                          </a:solidFill>
                          <a:effectLst/>
                          <a:latin typeface="Times New Roman" pitchFamily="18" charset="0"/>
                          <a:cs typeface="Times New Roman" pitchFamily="18" charset="0"/>
                        </a:rPr>
                        <a:t>II.</a:t>
                      </a:r>
                      <a:endParaRPr kumimoji="0" lang="en-US" sz="2000" b="1"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15.02 – 22.0</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4</a:t>
                      </a: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.2016</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23.0</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4</a:t>
                      </a: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 </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a:t>
                      </a: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 03.05.2016 vacanța de </a:t>
                      </a:r>
                      <a:r>
                        <a:rPr kumimoji="0" lang="ro-RO" sz="2000" b="0" i="0" u="none" strike="noStrike" cap="none" normalizeH="0" baseline="0" dirty="0" smtClean="0">
                          <a:ln>
                            <a:noFill/>
                          </a:ln>
                          <a:solidFill>
                            <a:srgbClr val="FFFF00"/>
                          </a:solidFill>
                          <a:effectLst/>
                          <a:latin typeface="Times New Roman" pitchFamily="18" charset="0"/>
                          <a:cs typeface="Times New Roman" pitchFamily="18" charset="0"/>
                        </a:rPr>
                        <a:t>primăvară</a:t>
                      </a:r>
                      <a:endParaRPr kumimoji="0" lang="en-US" sz="2000" b="0" i="0" u="none" strike="noStrike" cap="none" normalizeH="0" baseline="0" dirty="0" smtClean="0">
                        <a:ln>
                          <a:noFill/>
                        </a:ln>
                        <a:solidFill>
                          <a:srgbClr val="FFFF00"/>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6125">
                <a:tc vMerge="1">
                  <a:txBody>
                    <a:bodyPr/>
                    <a:lstStyle/>
                    <a:p>
                      <a:endParaRPr lang="ro-RO"/>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Școala altfel</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18.0</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4</a:t>
                      </a: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 – 22.0</a:t>
                      </a:r>
                      <a:r>
                        <a:rPr kumimoji="0" lang="en-US" sz="2000" b="0" i="0" u="none" strike="noStrike" cap="none" normalizeH="0" baseline="0" dirty="0" smtClean="0">
                          <a:ln>
                            <a:noFill/>
                          </a:ln>
                          <a:solidFill>
                            <a:schemeClr val="tx1"/>
                          </a:solidFill>
                          <a:effectLst/>
                          <a:latin typeface="Times New Roman" pitchFamily="18" charset="0"/>
                          <a:cs typeface="Times New Roman" pitchFamily="18" charset="0"/>
                        </a:rPr>
                        <a:t>4.201</a:t>
                      </a: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6</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04.05 – 24.06.2016</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o-RO" sz="2000" b="0" i="0" u="none" strike="noStrike" cap="none" normalizeH="0" baseline="0" dirty="0" smtClean="0">
                          <a:ln>
                            <a:noFill/>
                          </a:ln>
                          <a:solidFill>
                            <a:schemeClr val="tx1"/>
                          </a:solidFill>
                          <a:effectLst/>
                          <a:latin typeface="Times New Roman" pitchFamily="18" charset="0"/>
                          <a:cs typeface="Times New Roman" pitchFamily="18" charset="0"/>
                        </a:rPr>
                        <a:t>25.06 – 11.09.2016 vacanța de </a:t>
                      </a:r>
                      <a:r>
                        <a:rPr kumimoji="0" lang="ro-RO" sz="2000" b="0" i="0" u="none" strike="noStrike" cap="none" normalizeH="0" baseline="0" dirty="0" smtClean="0">
                          <a:ln>
                            <a:noFill/>
                          </a:ln>
                          <a:solidFill>
                            <a:srgbClr val="FFFF00"/>
                          </a:solidFill>
                          <a:effectLst/>
                          <a:latin typeface="Times New Roman" pitchFamily="18" charset="0"/>
                          <a:cs typeface="Times New Roman" pitchFamily="18" charset="0"/>
                        </a:rPr>
                        <a:t>vară</a:t>
                      </a:r>
                      <a:endParaRPr kumimoji="0" lang="en-US" sz="2000" b="0" i="0" u="none" strike="noStrike" cap="none" normalizeH="0" baseline="0" dirty="0" smtClean="0">
                        <a:ln>
                          <a:noFill/>
                        </a:ln>
                        <a:solidFill>
                          <a:srgbClr val="FFFF00"/>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marL="91439" marR="91439" marT="45723" marB="4572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u 8"/>
          <p:cNvSpPr>
            <a:spLocks noGrp="1"/>
          </p:cNvSpPr>
          <p:nvPr>
            <p:ph type="title"/>
          </p:nvPr>
        </p:nvSpPr>
        <p:spPr>
          <a:xfrm>
            <a:off x="457200" y="320040"/>
            <a:ext cx="7242048" cy="518160"/>
          </a:xfrm>
        </p:spPr>
        <p:txBody>
          <a:bodyPr>
            <a:normAutofit fontScale="90000"/>
          </a:bodyPr>
          <a:lstStyle/>
          <a:p>
            <a:r>
              <a:rPr lang="en-US" dirty="0" err="1" smtClean="0"/>
              <a:t>Analize</a:t>
            </a:r>
            <a:r>
              <a:rPr lang="en-US" dirty="0" smtClean="0"/>
              <a:t> comparative</a:t>
            </a:r>
            <a:endParaRPr lang="en-US" dirty="0"/>
          </a:p>
        </p:txBody>
      </p:sp>
      <p:sp>
        <p:nvSpPr>
          <p:cNvPr id="5" name="Substituent conținut 4"/>
          <p:cNvSpPr>
            <a:spLocks noGrp="1"/>
          </p:cNvSpPr>
          <p:nvPr>
            <p:ph sz="half" idx="4294967295"/>
          </p:nvPr>
        </p:nvSpPr>
        <p:spPr>
          <a:xfrm>
            <a:off x="0" y="1219200"/>
            <a:ext cx="7696200" cy="5286375"/>
          </a:xfrm>
        </p:spPr>
        <p:txBody>
          <a:bodyPr>
            <a:normAutofit fontScale="77500" lnSpcReduction="20000"/>
          </a:bodyPr>
          <a:lstStyle/>
          <a:p>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Potrivit</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statisticilor</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în</a:t>
            </a:r>
            <a:r>
              <a:rPr lang="fr-FR" i="1" dirty="0" smtClean="0">
                <a:latin typeface="Times New Roman" pitchFamily="18" charset="0"/>
                <a:cs typeface="Times New Roman" pitchFamily="18" charset="0"/>
              </a:rPr>
              <a:t> 201</a:t>
            </a:r>
            <a:r>
              <a:rPr lang="ro-RO" i="1" dirty="0" smtClean="0">
                <a:latin typeface="Times New Roman" pitchFamily="18" charset="0"/>
                <a:cs typeface="Times New Roman" pitchFamily="18" charset="0"/>
              </a:rPr>
              <a:t>5</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avem</a:t>
            </a:r>
            <a:r>
              <a:rPr lang="fr-FR" i="1" dirty="0" smtClean="0">
                <a:latin typeface="Times New Roman" pitchFamily="18" charset="0"/>
                <a:cs typeface="Times New Roman" pitchFamily="18" charset="0"/>
              </a:rPr>
              <a:t> un </a:t>
            </a:r>
            <a:r>
              <a:rPr lang="fr-FR" i="1" dirty="0" err="1" smtClean="0">
                <a:latin typeface="Times New Roman" pitchFamily="18" charset="0"/>
                <a:cs typeface="Times New Roman" pitchFamily="18" charset="0"/>
              </a:rPr>
              <a:t>număr</a:t>
            </a:r>
            <a:r>
              <a:rPr lang="fr-FR" i="1" dirty="0" smtClean="0">
                <a:latin typeface="Times New Roman" pitchFamily="18" charset="0"/>
                <a:cs typeface="Times New Roman" pitchFamily="18" charset="0"/>
              </a:rPr>
              <a:t> mai </a:t>
            </a:r>
            <a:r>
              <a:rPr lang="fr-FR" i="1" dirty="0" err="1" smtClean="0">
                <a:latin typeface="Times New Roman" pitchFamily="18" charset="0"/>
                <a:cs typeface="Times New Roman" pitchFamily="18" charset="0"/>
              </a:rPr>
              <a:t>mic</a:t>
            </a:r>
            <a:r>
              <a:rPr lang="fr-FR" i="1" dirty="0" smtClean="0">
                <a:latin typeface="Times New Roman" pitchFamily="18" charset="0"/>
                <a:cs typeface="Times New Roman" pitchFamily="18" charset="0"/>
              </a:rPr>
              <a:t> de </a:t>
            </a:r>
            <a:r>
              <a:rPr lang="fr-FR" i="1" dirty="0" err="1" smtClean="0">
                <a:latin typeface="Times New Roman" pitchFamily="18" charset="0"/>
                <a:cs typeface="Times New Roman" pitchFamily="18" charset="0"/>
              </a:rPr>
              <a:t>eliminaţi</a:t>
            </a:r>
            <a:r>
              <a:rPr lang="fr-FR" i="1" dirty="0" smtClean="0">
                <a:latin typeface="Times New Roman" pitchFamily="18" charset="0"/>
                <a:cs typeface="Times New Roman" pitchFamily="18" charset="0"/>
              </a:rPr>
              <a:t> - 17. </a:t>
            </a:r>
            <a:r>
              <a:rPr lang="fr-FR" i="1" dirty="0" err="1" smtClean="0">
                <a:latin typeface="Times New Roman" pitchFamily="18" charset="0"/>
                <a:cs typeface="Times New Roman" pitchFamily="18" charset="0"/>
              </a:rPr>
              <a:t>Din</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seria</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curentă</a:t>
            </a:r>
            <a:r>
              <a:rPr lang="fr-FR" i="1" dirty="0" smtClean="0">
                <a:latin typeface="Times New Roman" pitchFamily="18" charset="0"/>
                <a:cs typeface="Times New Roman" pitchFamily="18" charset="0"/>
              </a:rPr>
              <a:t> se </a:t>
            </a:r>
            <a:r>
              <a:rPr lang="fr-FR" i="1" dirty="0" err="1" smtClean="0">
                <a:latin typeface="Times New Roman" pitchFamily="18" charset="0"/>
                <a:cs typeface="Times New Roman" pitchFamily="18" charset="0"/>
              </a:rPr>
              <a:t>constată</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că</a:t>
            </a:r>
            <a:r>
              <a:rPr lang="fr-FR" i="1" dirty="0" smtClean="0">
                <a:latin typeface="Times New Roman" pitchFamily="18" charset="0"/>
                <a:cs typeface="Times New Roman" pitchFamily="18" charset="0"/>
              </a:rPr>
              <a:t> un </a:t>
            </a:r>
            <a:r>
              <a:rPr lang="fr-FR" i="1" dirty="0" err="1" smtClean="0">
                <a:latin typeface="Times New Roman" pitchFamily="18" charset="0"/>
                <a:cs typeface="Times New Roman" pitchFamily="18" charset="0"/>
              </a:rPr>
              <a:t>procent</a:t>
            </a:r>
            <a:r>
              <a:rPr lang="fr-FR" i="1" dirty="0" smtClean="0">
                <a:latin typeface="Times New Roman" pitchFamily="18" charset="0"/>
                <a:cs typeface="Times New Roman" pitchFamily="18" charset="0"/>
              </a:rPr>
              <a:t> de  4,4</a:t>
            </a:r>
            <a:r>
              <a:rPr lang="en-US" b="1" i="1" dirty="0" smtClean="0">
                <a:latin typeface="Times New Roman" pitchFamily="18" charset="0"/>
                <a:cs typeface="Times New Roman" pitchFamily="18" charset="0"/>
              </a:rPr>
              <a:t> %</a:t>
            </a:r>
            <a:r>
              <a:rPr lang="fr-FR" i="1" dirty="0" smtClean="0">
                <a:latin typeface="Times New Roman" pitchFamily="18" charset="0"/>
                <a:cs typeface="Times New Roman" pitchFamily="18" charset="0"/>
              </a:rPr>
              <a:t>  au </a:t>
            </a:r>
            <a:r>
              <a:rPr lang="fr-FR" i="1" dirty="0" err="1" smtClean="0">
                <a:latin typeface="Times New Roman" pitchFamily="18" charset="0"/>
                <a:cs typeface="Times New Roman" pitchFamily="18" charset="0"/>
              </a:rPr>
              <a:t>înţeles</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importanţa</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pregătirii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măcar</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în</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ultimul</a:t>
            </a:r>
            <a:r>
              <a:rPr lang="fr-FR" i="1" dirty="0" smtClean="0">
                <a:latin typeface="Times New Roman" pitchFamily="18" charset="0"/>
                <a:cs typeface="Times New Roman" pitchFamily="18" charset="0"/>
              </a:rPr>
              <a:t> an de </a:t>
            </a:r>
            <a:r>
              <a:rPr lang="fr-FR" i="1" dirty="0" err="1" smtClean="0">
                <a:latin typeface="Times New Roman" pitchFamily="18" charset="0"/>
                <a:cs typeface="Times New Roman" pitchFamily="18" charset="0"/>
              </a:rPr>
              <a:t>liceu</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şi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avem</a:t>
            </a:r>
            <a:r>
              <a:rPr lang="fr-FR" i="1" dirty="0" smtClean="0">
                <a:latin typeface="Times New Roman" pitchFamily="18" charset="0"/>
                <a:cs typeface="Times New Roman" pitchFamily="18" charset="0"/>
              </a:rPr>
              <a:t> o </a:t>
            </a:r>
            <a:r>
              <a:rPr lang="fr-FR" i="1" dirty="0" err="1" smtClean="0">
                <a:latin typeface="Times New Roman" pitchFamily="18" charset="0"/>
                <a:cs typeface="Times New Roman" pitchFamily="18" charset="0"/>
              </a:rPr>
              <a:t>creştere</a:t>
            </a:r>
            <a:r>
              <a:rPr lang="fr-FR" i="1" dirty="0" smtClean="0">
                <a:latin typeface="Times New Roman" pitchFamily="18" charset="0"/>
                <a:cs typeface="Times New Roman" pitchFamily="18" charset="0"/>
              </a:rPr>
              <a:t> de la </a:t>
            </a:r>
            <a:r>
              <a:rPr lang="en-US" b="1" i="1" dirty="0" smtClean="0">
                <a:solidFill>
                  <a:srgbClr val="7030A0"/>
                </a:solidFill>
                <a:latin typeface="Times New Roman" pitchFamily="18" charset="0"/>
                <a:cs typeface="Times New Roman" pitchFamily="18" charset="0"/>
              </a:rPr>
              <a:t>55,37% </a:t>
            </a:r>
            <a:r>
              <a:rPr lang="fr-FR" i="1" dirty="0" smtClean="0">
                <a:latin typeface="Times New Roman" pitchFamily="18" charset="0"/>
                <a:cs typeface="Times New Roman" pitchFamily="18" charset="0"/>
              </a:rPr>
              <a:t>la</a:t>
            </a:r>
            <a:r>
              <a:rPr lang="en-US" b="1" i="1" dirty="0" smtClean="0">
                <a:solidFill>
                  <a:srgbClr val="92D050"/>
                </a:solidFill>
                <a:latin typeface="Times New Roman" pitchFamily="18" charset="0"/>
                <a:cs typeface="Times New Roman" pitchFamily="18" charset="0"/>
              </a:rPr>
              <a:t> 5</a:t>
            </a:r>
            <a:r>
              <a:rPr lang="ro-RO" b="1" i="1" dirty="0" smtClean="0">
                <a:solidFill>
                  <a:srgbClr val="92D050"/>
                </a:solidFill>
                <a:latin typeface="Times New Roman" pitchFamily="18" charset="0"/>
                <a:cs typeface="Times New Roman" pitchFamily="18" charset="0"/>
              </a:rPr>
              <a:t>9</a:t>
            </a:r>
            <a:r>
              <a:rPr lang="en-US" b="1" i="1" dirty="0" smtClean="0">
                <a:solidFill>
                  <a:srgbClr val="92D050"/>
                </a:solidFill>
                <a:latin typeface="Times New Roman" pitchFamily="18" charset="0"/>
                <a:cs typeface="Times New Roman" pitchFamily="18" charset="0"/>
              </a:rPr>
              <a:t>,7</a:t>
            </a:r>
            <a:r>
              <a:rPr lang="ro-RO" b="1" i="1" dirty="0" smtClean="0">
                <a:solidFill>
                  <a:srgbClr val="92D050"/>
                </a:solidFill>
                <a:latin typeface="Times New Roman" pitchFamily="18" charset="0"/>
                <a:cs typeface="Times New Roman" pitchFamily="18" charset="0"/>
              </a:rPr>
              <a:t>3</a:t>
            </a:r>
            <a:r>
              <a:rPr lang="en-US" b="1" i="1" dirty="0" smtClean="0">
                <a:solidFill>
                  <a:srgbClr val="92D050"/>
                </a:solidFill>
                <a:latin typeface="Times New Roman" pitchFamily="18" charset="0"/>
                <a:cs typeface="Times New Roman" pitchFamily="18" charset="0"/>
              </a:rPr>
              <a:t>%</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Din</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seria</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anterioară</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avem</a:t>
            </a:r>
            <a:r>
              <a:rPr lang="fr-FR" i="1" dirty="0" smtClean="0">
                <a:latin typeface="Times New Roman" pitchFamily="18" charset="0"/>
                <a:cs typeface="Times New Roman" pitchFamily="18" charset="0"/>
              </a:rPr>
              <a:t> mai </a:t>
            </a:r>
            <a:r>
              <a:rPr lang="fr-FR" i="1" dirty="0" err="1" smtClean="0">
                <a:latin typeface="Times New Roman" pitchFamily="18" charset="0"/>
                <a:cs typeface="Times New Roman" pitchFamily="18" charset="0"/>
              </a:rPr>
              <a:t>puţini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înscrişi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decât</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în</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anul</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şcolar</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trecut</a:t>
            </a:r>
            <a:r>
              <a:rPr lang="fr-FR" i="1" dirty="0" smtClean="0">
                <a:latin typeface="Times New Roman" pitchFamily="18" charset="0"/>
                <a:cs typeface="Times New Roman" pitchFamily="18" charset="0"/>
              </a:rPr>
              <a:t>, o </a:t>
            </a:r>
            <a:r>
              <a:rPr lang="fr-FR" i="1" dirty="0" err="1" smtClean="0">
                <a:latin typeface="Times New Roman" pitchFamily="18" charset="0"/>
                <a:cs typeface="Times New Roman" pitchFamily="18" charset="0"/>
              </a:rPr>
              <a:t>descre</a:t>
            </a:r>
            <a:r>
              <a:rPr lang="ro-RO" i="1" dirty="0" err="1" smtClean="0">
                <a:latin typeface="Times New Roman" pitchFamily="18" charset="0"/>
                <a:cs typeface="Times New Roman" pitchFamily="18" charset="0"/>
              </a:rPr>
              <a:t>ştere</a:t>
            </a:r>
            <a:r>
              <a:rPr lang="ro-RO" i="1" dirty="0" smtClean="0">
                <a:latin typeface="Times New Roman" pitchFamily="18" charset="0"/>
                <a:cs typeface="Times New Roman" pitchFamily="18" charset="0"/>
              </a:rPr>
              <a:t> </a:t>
            </a:r>
            <a:r>
              <a:rPr lang="fr-FR" i="1" dirty="0" smtClean="0">
                <a:latin typeface="Times New Roman" pitchFamily="18" charset="0"/>
                <a:cs typeface="Times New Roman" pitchFamily="18" charset="0"/>
              </a:rPr>
              <a:t>de </a:t>
            </a:r>
            <a:r>
              <a:rPr lang="en-US" b="1" i="1" dirty="0" smtClean="0">
                <a:solidFill>
                  <a:srgbClr val="7030A0"/>
                </a:solidFill>
                <a:latin typeface="Times New Roman" pitchFamily="18" charset="0"/>
                <a:cs typeface="Times New Roman" pitchFamily="18" charset="0"/>
              </a:rPr>
              <a:t>3%</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procente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în</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ceea</a:t>
            </a:r>
            <a:r>
              <a:rPr lang="fr-FR" i="1" dirty="0" smtClean="0">
                <a:latin typeface="Times New Roman" pitchFamily="18" charset="0"/>
                <a:cs typeface="Times New Roman" pitchFamily="18" charset="0"/>
              </a:rPr>
              <a:t> ce </a:t>
            </a:r>
            <a:r>
              <a:rPr lang="fr-FR" i="1" dirty="0" err="1" smtClean="0">
                <a:latin typeface="Times New Roman" pitchFamily="18" charset="0"/>
                <a:cs typeface="Times New Roman" pitchFamily="18" charset="0"/>
              </a:rPr>
              <a:t>priveşte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promovabilitatea</a:t>
            </a:r>
            <a:r>
              <a:rPr lang="fr-FR" i="1" dirty="0" smtClean="0">
                <a:latin typeface="Times New Roman" pitchFamily="18" charset="0"/>
                <a:cs typeface="Times New Roman" pitchFamily="18" charset="0"/>
              </a:rPr>
              <a:t>. La </a:t>
            </a:r>
            <a:r>
              <a:rPr lang="fr-FR" i="1" dirty="0" err="1" smtClean="0">
                <a:latin typeface="Times New Roman" pitchFamily="18" charset="0"/>
                <a:cs typeface="Times New Roman" pitchFamily="18" charset="0"/>
              </a:rPr>
              <a:t>filiera</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tehnologică</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unde</a:t>
            </a:r>
            <a:r>
              <a:rPr lang="fr-FR" i="1" dirty="0" smtClean="0">
                <a:latin typeface="Times New Roman" pitchFamily="18" charset="0"/>
                <a:cs typeface="Times New Roman" pitchFamily="18" charset="0"/>
              </a:rPr>
              <a:t> au </a:t>
            </a:r>
            <a:r>
              <a:rPr lang="fr-FR" i="1" dirty="0" err="1" smtClean="0">
                <a:latin typeface="Times New Roman" pitchFamily="18" charset="0"/>
                <a:cs typeface="Times New Roman" pitchFamily="18" charset="0"/>
              </a:rPr>
              <a:t>fost</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cele</a:t>
            </a:r>
            <a:r>
              <a:rPr lang="fr-FR" i="1" dirty="0" smtClean="0">
                <a:latin typeface="Times New Roman" pitchFamily="18" charset="0"/>
                <a:cs typeface="Times New Roman" pitchFamily="18" charset="0"/>
              </a:rPr>
              <a:t> mai mari </a:t>
            </a:r>
            <a:r>
              <a:rPr lang="fr-FR" i="1" dirty="0" err="1" smtClean="0">
                <a:latin typeface="Times New Roman" pitchFamily="18" charset="0"/>
                <a:cs typeface="Times New Roman" pitchFamily="18" charset="0"/>
              </a:rPr>
              <a:t>probleme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în</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ultimii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ani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în</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ceea</a:t>
            </a:r>
            <a:r>
              <a:rPr lang="fr-FR" i="1" dirty="0" smtClean="0">
                <a:latin typeface="Times New Roman" pitchFamily="18" charset="0"/>
                <a:cs typeface="Times New Roman" pitchFamily="18" charset="0"/>
              </a:rPr>
              <a:t> ce </a:t>
            </a:r>
            <a:r>
              <a:rPr lang="fr-FR" i="1" dirty="0" err="1" smtClean="0">
                <a:latin typeface="Times New Roman" pitchFamily="18" charset="0"/>
                <a:cs typeface="Times New Roman" pitchFamily="18" charset="0"/>
              </a:rPr>
              <a:t>priveşte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promovabilitatea</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există</a:t>
            </a:r>
            <a:r>
              <a:rPr lang="fr-FR" i="1" dirty="0" smtClean="0">
                <a:latin typeface="Times New Roman" pitchFamily="18" charset="0"/>
                <a:cs typeface="Times New Roman" pitchFamily="18" charset="0"/>
              </a:rPr>
              <a:t> o </a:t>
            </a:r>
            <a:r>
              <a:rPr lang="fr-FR" i="1" dirty="0" err="1" smtClean="0">
                <a:latin typeface="Times New Roman" pitchFamily="18" charset="0"/>
                <a:cs typeface="Times New Roman" pitchFamily="18" charset="0"/>
              </a:rPr>
              <a:t>creştere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sensibil</a:t>
            </a:r>
            <a:r>
              <a:rPr lang="ro-RO" i="1" dirty="0" smtClean="0">
                <a:latin typeface="Times New Roman" pitchFamily="18" charset="0"/>
                <a:cs typeface="Times New Roman" pitchFamily="18" charset="0"/>
              </a:rPr>
              <a:t>ă</a:t>
            </a:r>
            <a:r>
              <a:rPr lang="fr-FR" i="1" dirty="0" smtClean="0">
                <a:latin typeface="Times New Roman" pitchFamily="18" charset="0"/>
                <a:cs typeface="Times New Roman" pitchFamily="18" charset="0"/>
              </a:rPr>
              <a:t>, dar </a:t>
            </a:r>
            <a:r>
              <a:rPr lang="fr-FR" i="1" dirty="0" err="1" smtClean="0">
                <a:latin typeface="Times New Roman" pitchFamily="18" charset="0"/>
                <a:cs typeface="Times New Roman" pitchFamily="18" charset="0"/>
              </a:rPr>
              <a:t>rezultatul</a:t>
            </a:r>
            <a:r>
              <a:rPr lang="fr-FR" i="1" dirty="0" smtClean="0">
                <a:latin typeface="Times New Roman" pitchFamily="18" charset="0"/>
                <a:cs typeface="Times New Roman" pitchFamily="18" charset="0"/>
              </a:rPr>
              <a:t> de </a:t>
            </a:r>
            <a:r>
              <a:rPr lang="ro-RO" sz="2800" b="1" i="1" spc="-150" dirty="0" smtClean="0">
                <a:solidFill>
                  <a:srgbClr val="92D050"/>
                </a:solidFill>
                <a:latin typeface="Times New Roman" pitchFamily="18" charset="0"/>
                <a:cs typeface="Times New Roman" pitchFamily="18" charset="0"/>
              </a:rPr>
              <a:t>25,</a:t>
            </a:r>
            <a:r>
              <a:rPr lang="en-US" sz="2800" b="1" i="1" spc="-150" dirty="0" smtClean="0">
                <a:solidFill>
                  <a:srgbClr val="92D050"/>
                </a:solidFill>
                <a:latin typeface="Times New Roman" pitchFamily="18" charset="0"/>
                <a:cs typeface="Times New Roman" pitchFamily="18" charset="0"/>
              </a:rPr>
              <a:t>9</a:t>
            </a:r>
            <a:r>
              <a:rPr lang="ro-RO" sz="2800" b="1" i="1" spc="-150" dirty="0" smtClean="0">
                <a:solidFill>
                  <a:srgbClr val="92D050"/>
                </a:solidFill>
                <a:latin typeface="Times New Roman" pitchFamily="18" charset="0"/>
                <a:cs typeface="Times New Roman" pitchFamily="18" charset="0"/>
              </a:rPr>
              <a:t>5</a:t>
            </a:r>
            <a:r>
              <a:rPr lang="en-US" sz="2800" b="1" i="1" spc="-150" dirty="0" smtClean="0">
                <a:solidFill>
                  <a:srgbClr val="92D050"/>
                </a:solidFill>
                <a:latin typeface="Times New Roman" pitchFamily="18" charset="0"/>
                <a:cs typeface="Times New Roman" pitchFamily="18" charset="0"/>
              </a:rPr>
              <a:t>% </a:t>
            </a:r>
            <a:r>
              <a:rPr lang="fr-FR" i="1" dirty="0" smtClean="0">
                <a:latin typeface="Times New Roman" pitchFamily="18" charset="0"/>
                <a:cs typeface="Times New Roman" pitchFamily="18" charset="0"/>
              </a:rPr>
              <a:t>nu este </a:t>
            </a:r>
            <a:r>
              <a:rPr lang="fr-FR" i="1" dirty="0" err="1" smtClean="0">
                <a:latin typeface="Times New Roman" pitchFamily="18" charset="0"/>
                <a:cs typeface="Times New Roman" pitchFamily="18" charset="0"/>
              </a:rPr>
              <a:t>mulţumitor</a:t>
            </a:r>
            <a:r>
              <a:rPr lang="fr-FR" i="1" dirty="0" smtClean="0">
                <a:latin typeface="Times New Roman" pitchFamily="18" charset="0"/>
                <a:cs typeface="Times New Roman" pitchFamily="18" charset="0"/>
              </a:rPr>
              <a:t>. </a:t>
            </a:r>
            <a:endParaRPr lang="en-US" i="1" dirty="0" smtClean="0">
              <a:latin typeface="Times New Roman" pitchFamily="18" charset="0"/>
              <a:cs typeface="Times New Roman" pitchFamily="18" charset="0"/>
            </a:endParaRPr>
          </a:p>
          <a:p>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În</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ceea</a:t>
            </a:r>
            <a:r>
              <a:rPr lang="fr-FR" i="1" dirty="0" smtClean="0">
                <a:latin typeface="Times New Roman" pitchFamily="18" charset="0"/>
                <a:cs typeface="Times New Roman" pitchFamily="18" charset="0"/>
              </a:rPr>
              <a:t> ce </a:t>
            </a:r>
            <a:r>
              <a:rPr lang="fr-FR" i="1" dirty="0" err="1" smtClean="0">
                <a:latin typeface="Times New Roman" pitchFamily="18" charset="0"/>
                <a:cs typeface="Times New Roman" pitchFamily="18" charset="0"/>
              </a:rPr>
              <a:t>priveşte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filiera</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teoretică</a:t>
            </a:r>
            <a:r>
              <a:rPr lang="fr-FR" i="1" dirty="0" smtClean="0">
                <a:latin typeface="Times New Roman" pitchFamily="18" charset="0"/>
                <a:cs typeface="Times New Roman" pitchFamily="18" charset="0"/>
              </a:rPr>
              <a:t> </a:t>
            </a:r>
            <a:r>
              <a:rPr lang="ro-RO" i="1" dirty="0" smtClean="0">
                <a:latin typeface="Times New Roman" pitchFamily="18" charset="0"/>
                <a:cs typeface="Times New Roman" pitchFamily="18" charset="0"/>
              </a:rPr>
              <a:t>şi </a:t>
            </a:r>
            <a:r>
              <a:rPr lang="fr-FR" i="1" dirty="0" err="1" smtClean="0">
                <a:latin typeface="Times New Roman" pitchFamily="18" charset="0"/>
                <a:cs typeface="Times New Roman" pitchFamily="18" charset="0"/>
              </a:rPr>
              <a:t>filiera</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vocaţională</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avem</a:t>
            </a:r>
            <a:r>
              <a:rPr lang="fr-FR" i="1" dirty="0" smtClean="0">
                <a:latin typeface="Times New Roman" pitchFamily="18" charset="0"/>
                <a:cs typeface="Times New Roman" pitchFamily="18" charset="0"/>
              </a:rPr>
              <a:t> o </a:t>
            </a:r>
            <a:r>
              <a:rPr lang="fr-FR" i="1" dirty="0" err="1" smtClean="0">
                <a:latin typeface="Times New Roman" pitchFamily="18" charset="0"/>
                <a:cs typeface="Times New Roman" pitchFamily="18" charset="0"/>
              </a:rPr>
              <a:t>creşter</a:t>
            </a:r>
            <a:r>
              <a:rPr lang="ro-RO" i="1" dirty="0" smtClean="0">
                <a:latin typeface="Times New Roman" pitchFamily="18" charset="0"/>
                <a:cs typeface="Times New Roman" pitchFamily="18" charset="0"/>
              </a:rPr>
              <a:t>e de</a:t>
            </a:r>
            <a:r>
              <a:rPr lang="ro-RO" b="1" i="1" dirty="0" smtClean="0">
                <a:solidFill>
                  <a:srgbClr val="7030A0"/>
                </a:solidFill>
                <a:latin typeface="Times New Roman" pitchFamily="18" charset="0"/>
                <a:cs typeface="Times New Roman" pitchFamily="18" charset="0"/>
              </a:rPr>
              <a:t> </a:t>
            </a:r>
            <a:r>
              <a:rPr lang="en-US" b="1" i="1" dirty="0" smtClean="0">
                <a:solidFill>
                  <a:srgbClr val="7030A0"/>
                </a:solidFill>
                <a:latin typeface="Times New Roman" pitchFamily="18" charset="0"/>
                <a:cs typeface="Times New Roman" pitchFamily="18" charset="0"/>
              </a:rPr>
              <a:t>3%</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procente</a:t>
            </a:r>
            <a:r>
              <a:rPr lang="fr-FR" i="1" dirty="0" smtClean="0">
                <a:latin typeface="Times New Roman" pitchFamily="18" charset="0"/>
                <a:cs typeface="Times New Roman" pitchFamily="18" charset="0"/>
              </a:rPr>
              <a:t>. </a:t>
            </a:r>
          </a:p>
          <a:p>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Cele</a:t>
            </a:r>
            <a:r>
              <a:rPr lang="fr-FR" i="1" dirty="0" smtClean="0">
                <a:latin typeface="Times New Roman" pitchFamily="18" charset="0"/>
                <a:cs typeface="Times New Roman" pitchFamily="18" charset="0"/>
              </a:rPr>
              <a:t> mai </a:t>
            </a:r>
            <a:r>
              <a:rPr lang="fr-FR" i="1" dirty="0" err="1" smtClean="0">
                <a:latin typeface="Times New Roman" pitchFamily="18" charset="0"/>
                <a:cs typeface="Times New Roman" pitchFamily="18" charset="0"/>
              </a:rPr>
              <a:t>bune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rezultate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aşa</a:t>
            </a:r>
            <a:r>
              <a:rPr lang="fr-FR" i="1" dirty="0" smtClean="0">
                <a:latin typeface="Times New Roman" pitchFamily="18" charset="0"/>
                <a:cs typeface="Times New Roman" pitchFamily="18" charset="0"/>
              </a:rPr>
              <a:t> cum ne-</a:t>
            </a:r>
            <a:r>
              <a:rPr lang="fr-FR" i="1" dirty="0" err="1" smtClean="0">
                <a:latin typeface="Times New Roman" pitchFamily="18" charset="0"/>
                <a:cs typeface="Times New Roman" pitchFamily="18" charset="0"/>
              </a:rPr>
              <a:t>am</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obişnuit</a:t>
            </a:r>
            <a:r>
              <a:rPr lang="fr-FR" i="1" dirty="0" smtClean="0">
                <a:latin typeface="Times New Roman" pitchFamily="18" charset="0"/>
                <a:cs typeface="Times New Roman" pitchFamily="18" charset="0"/>
              </a:rPr>
              <a:t> de </a:t>
            </a:r>
            <a:r>
              <a:rPr lang="fr-FR" i="1" dirty="0" err="1" smtClean="0">
                <a:latin typeface="Times New Roman" pitchFamily="18" charset="0"/>
                <a:cs typeface="Times New Roman" pitchFamily="18" charset="0"/>
              </a:rPr>
              <a:t>ani</a:t>
            </a:r>
            <a:r>
              <a:rPr lang="fr-FR" i="1" dirty="0" smtClean="0">
                <a:latin typeface="Times New Roman" pitchFamily="18" charset="0"/>
                <a:cs typeface="Times New Roman" pitchFamily="18" charset="0"/>
              </a:rPr>
              <a:t> de </a:t>
            </a:r>
            <a:r>
              <a:rPr lang="fr-FR" i="1" dirty="0" err="1" smtClean="0">
                <a:latin typeface="Times New Roman" pitchFamily="18" charset="0"/>
                <a:cs typeface="Times New Roman" pitchFamily="18" charset="0"/>
              </a:rPr>
              <a:t>zile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acestea</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sunt</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înregistrate</a:t>
            </a:r>
            <a:r>
              <a:rPr lang="fr-FR" i="1" dirty="0" smtClean="0">
                <a:latin typeface="Times New Roman" pitchFamily="18" charset="0"/>
                <a:cs typeface="Times New Roman" pitchFamily="18" charset="0"/>
              </a:rPr>
              <a:t> de </a:t>
            </a:r>
            <a:r>
              <a:rPr lang="fr-FR" i="1" dirty="0" err="1" smtClean="0">
                <a:latin typeface="Times New Roman" pitchFamily="18" charset="0"/>
                <a:cs typeface="Times New Roman" pitchFamily="18" charset="0"/>
              </a:rPr>
              <a:t>colegiile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naţionale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cele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trei</a:t>
            </a:r>
            <a:r>
              <a:rPr lang="fr-FR" i="1" dirty="0" smtClean="0">
                <a:latin typeface="Times New Roman" pitchFamily="18" charset="0"/>
                <a:cs typeface="Times New Roman" pitchFamily="18" charset="0"/>
              </a:rPr>
              <a:t> de </a:t>
            </a:r>
            <a:r>
              <a:rPr lang="fr-FR" i="1" dirty="0" err="1" smtClean="0">
                <a:latin typeface="Times New Roman" pitchFamily="18" charset="0"/>
                <a:cs typeface="Times New Roman" pitchFamily="18" charset="0"/>
              </a:rPr>
              <a:t>renume</a:t>
            </a:r>
            <a:r>
              <a:rPr lang="fr-FR" i="1" dirty="0" smtClean="0">
                <a:latin typeface="Times New Roman" pitchFamily="18" charset="0"/>
                <a:cs typeface="Times New Roman" pitchFamily="18" charset="0"/>
              </a:rPr>
              <a:t> – “</a:t>
            </a:r>
            <a:r>
              <a:rPr lang="fr-FR" i="1" dirty="0" err="1" smtClean="0">
                <a:latin typeface="Times New Roman" pitchFamily="18" charset="0"/>
                <a:cs typeface="Times New Roman" pitchFamily="18" charset="0"/>
              </a:rPr>
              <a:t>Fraţii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Buzeşti</a:t>
            </a:r>
            <a:r>
              <a:rPr lang="fr-FR" i="1" dirty="0" smtClean="0">
                <a:latin typeface="Times New Roman" pitchFamily="18" charset="0"/>
                <a:cs typeface="Times New Roman" pitchFamily="18" charset="0"/>
              </a:rPr>
              <a:t>”, “Carol I”</a:t>
            </a:r>
            <a:r>
              <a:rPr lang="ro-RO" i="1" dirty="0" smtClean="0">
                <a:latin typeface="Times New Roman" pitchFamily="18" charset="0"/>
                <a:cs typeface="Times New Roman" pitchFamily="18" charset="0"/>
              </a:rPr>
              <a:t> şi </a:t>
            </a:r>
            <a:r>
              <a:rPr lang="fr-FR" i="1" dirty="0" smtClean="0">
                <a:latin typeface="Times New Roman" pitchFamily="18" charset="0"/>
                <a:cs typeface="Times New Roman" pitchFamily="18" charset="0"/>
              </a:rPr>
              <a:t>“Elena Cuza”</a:t>
            </a:r>
            <a:r>
              <a:rPr lang="ro-RO"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Cele</a:t>
            </a:r>
            <a:r>
              <a:rPr lang="fr-FR" i="1" dirty="0" smtClean="0">
                <a:latin typeface="Times New Roman" pitchFamily="18" charset="0"/>
                <a:cs typeface="Times New Roman" pitchFamily="18" charset="0"/>
              </a:rPr>
              <a:t> mai </a:t>
            </a:r>
            <a:r>
              <a:rPr lang="fr-FR" i="1" dirty="0" err="1" smtClean="0">
                <a:latin typeface="Times New Roman" pitchFamily="18" charset="0"/>
                <a:cs typeface="Times New Roman" pitchFamily="18" charset="0"/>
              </a:rPr>
              <a:t>bune</a:t>
            </a:r>
            <a:r>
              <a:rPr lang="fr-FR" i="1" dirty="0" smtClean="0">
                <a:latin typeface="Times New Roman" pitchFamily="18" charset="0"/>
                <a:cs typeface="Times New Roman" pitchFamily="18" charset="0"/>
              </a:rPr>
              <a:t> 5 </a:t>
            </a:r>
            <a:r>
              <a:rPr lang="fr-FR" i="1" dirty="0" err="1" smtClean="0">
                <a:latin typeface="Times New Roman" pitchFamily="18" charset="0"/>
                <a:cs typeface="Times New Roman" pitchFamily="18" charset="0"/>
              </a:rPr>
              <a:t>unităţi</a:t>
            </a:r>
            <a:r>
              <a:rPr lang="fr-FR" i="1" dirty="0" smtClean="0">
                <a:latin typeface="Times New Roman" pitchFamily="18" charset="0"/>
                <a:cs typeface="Times New Roman" pitchFamily="18" charset="0"/>
              </a:rPr>
              <a:t> ca </a:t>
            </a:r>
            <a:r>
              <a:rPr lang="fr-FR" i="1" dirty="0" err="1" smtClean="0">
                <a:latin typeface="Times New Roman" pitchFamily="18" charset="0"/>
                <a:cs typeface="Times New Roman" pitchFamily="18" charset="0"/>
              </a:rPr>
              <a:t>şi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procentaj</a:t>
            </a:r>
            <a:r>
              <a:rPr lang="fr-FR" i="1" dirty="0" smtClean="0">
                <a:latin typeface="Times New Roman" pitchFamily="18" charset="0"/>
                <a:cs typeface="Times New Roman" pitchFamily="18" charset="0"/>
              </a:rPr>
              <a:t> de </a:t>
            </a:r>
            <a:r>
              <a:rPr lang="fr-FR" i="1" dirty="0" err="1" smtClean="0">
                <a:latin typeface="Times New Roman" pitchFamily="18" charset="0"/>
                <a:cs typeface="Times New Roman" pitchFamily="18" charset="0"/>
              </a:rPr>
              <a:t>promovabilitate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pe</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filiera</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teoretică</a:t>
            </a:r>
            <a:r>
              <a:rPr lang="fr-FR" i="1" dirty="0" smtClean="0">
                <a:latin typeface="Times New Roman" pitchFamily="18" charset="0"/>
                <a:cs typeface="Times New Roman" pitchFamily="18" charset="0"/>
              </a:rPr>
              <a:t> –</a:t>
            </a:r>
            <a:r>
              <a:rPr lang="ro-RO" i="1" dirty="0" smtClean="0">
                <a:latin typeface="Times New Roman" pitchFamily="18" charset="0"/>
                <a:cs typeface="Times New Roman" pitchFamily="18" charset="0"/>
              </a:rPr>
              <a:t> Colegiul Naţional</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Fraţii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Buzeşti</a:t>
            </a:r>
            <a:r>
              <a:rPr lang="fr-FR" i="1" dirty="0" smtClean="0">
                <a:latin typeface="Times New Roman" pitchFamily="18" charset="0"/>
                <a:cs typeface="Times New Roman" pitchFamily="18" charset="0"/>
              </a:rPr>
              <a:t>” (</a:t>
            </a:r>
            <a:r>
              <a:rPr lang="fr-FR" b="1" i="1" dirty="0" smtClean="0">
                <a:latin typeface="Times New Roman" pitchFamily="18" charset="0"/>
                <a:cs typeface="Times New Roman" pitchFamily="18" charset="0"/>
              </a:rPr>
              <a:t>100%</a:t>
            </a:r>
            <a:r>
              <a:rPr lang="fr-FR" i="1" dirty="0" smtClean="0">
                <a:latin typeface="Times New Roman" pitchFamily="18" charset="0"/>
                <a:cs typeface="Times New Roman" pitchFamily="18" charset="0"/>
              </a:rPr>
              <a:t>),</a:t>
            </a:r>
            <a:r>
              <a:rPr lang="ro-RO" i="1" dirty="0" smtClean="0">
                <a:latin typeface="Times New Roman" pitchFamily="18" charset="0"/>
                <a:cs typeface="Times New Roman" pitchFamily="18" charset="0"/>
              </a:rPr>
              <a:t> Colegiul Naţional</a:t>
            </a:r>
            <a:r>
              <a:rPr lang="fr-FR" i="1" dirty="0" smtClean="0">
                <a:latin typeface="Times New Roman" pitchFamily="18" charset="0"/>
                <a:cs typeface="Times New Roman" pitchFamily="18" charset="0"/>
              </a:rPr>
              <a:t> “Carol I” (</a:t>
            </a:r>
            <a:r>
              <a:rPr lang="fr-FR" b="1" i="1" dirty="0" smtClean="0">
                <a:latin typeface="Times New Roman" pitchFamily="18" charset="0"/>
                <a:cs typeface="Times New Roman" pitchFamily="18" charset="0"/>
              </a:rPr>
              <a:t>99,07%</a:t>
            </a:r>
            <a:r>
              <a:rPr lang="fr-FR" i="1" dirty="0" smtClean="0">
                <a:latin typeface="Times New Roman" pitchFamily="18" charset="0"/>
                <a:cs typeface="Times New Roman" pitchFamily="18" charset="0"/>
              </a:rPr>
              <a:t>),</a:t>
            </a:r>
            <a:r>
              <a:rPr lang="ro-RO" i="1" dirty="0" smtClean="0">
                <a:latin typeface="Times New Roman" pitchFamily="18" charset="0"/>
                <a:cs typeface="Times New Roman" pitchFamily="18" charset="0"/>
              </a:rPr>
              <a:t> Colegiul Naţional</a:t>
            </a:r>
            <a:r>
              <a:rPr lang="fr-FR" i="1" dirty="0" smtClean="0">
                <a:latin typeface="Times New Roman" pitchFamily="18" charset="0"/>
                <a:cs typeface="Times New Roman" pitchFamily="18" charset="0"/>
              </a:rPr>
              <a:t> “Elena Cuza” (</a:t>
            </a:r>
            <a:r>
              <a:rPr lang="fr-FR" b="1" i="1" dirty="0" smtClean="0">
                <a:latin typeface="Times New Roman" pitchFamily="18" charset="0"/>
                <a:cs typeface="Times New Roman" pitchFamily="18" charset="0"/>
              </a:rPr>
              <a:t>97,66%</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Liceul</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Teologic</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Adventist</a:t>
            </a:r>
            <a:r>
              <a:rPr lang="fr-FR" i="1" dirty="0" smtClean="0">
                <a:latin typeface="Times New Roman" pitchFamily="18" charset="0"/>
                <a:cs typeface="Times New Roman" pitchFamily="18" charset="0"/>
              </a:rPr>
              <a:t> (</a:t>
            </a:r>
            <a:r>
              <a:rPr lang="fr-FR" b="1" i="1" dirty="0" smtClean="0">
                <a:latin typeface="Times New Roman" pitchFamily="18" charset="0"/>
                <a:cs typeface="Times New Roman" pitchFamily="18" charset="0"/>
              </a:rPr>
              <a:t>97,30%</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şi</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Colegiul</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Naţional</a:t>
            </a:r>
            <a:r>
              <a:rPr lang="ro-RO" i="1" dirty="0" smtClean="0">
                <a:latin typeface="Times New Roman" pitchFamily="18" charset="0"/>
                <a:cs typeface="Times New Roman" pitchFamily="18" charset="0"/>
              </a:rPr>
              <a:t> Pedagogic </a:t>
            </a:r>
            <a:r>
              <a:rPr lang="fr-FR" i="1"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a:t>
            </a:r>
            <a:r>
              <a:rPr lang="fr-FR" i="1" dirty="0" err="1" smtClean="0">
                <a:latin typeface="Times New Roman" pitchFamily="18" charset="0"/>
                <a:cs typeface="Times New Roman" pitchFamily="18" charset="0"/>
              </a:rPr>
              <a:t>Ştefan</a:t>
            </a:r>
            <a:r>
              <a:rPr lang="fr-FR" i="1" dirty="0" smtClean="0">
                <a:latin typeface="Times New Roman" pitchFamily="18" charset="0"/>
                <a:cs typeface="Times New Roman" pitchFamily="18" charset="0"/>
              </a:rPr>
              <a:t> </a:t>
            </a:r>
            <a:r>
              <a:rPr lang="fr-FR" i="1" dirty="0" err="1" smtClean="0">
                <a:latin typeface="Times New Roman" pitchFamily="18" charset="0"/>
                <a:cs typeface="Times New Roman" pitchFamily="18" charset="0"/>
              </a:rPr>
              <a:t>Velovan</a:t>
            </a:r>
            <a:r>
              <a:rPr lang="fr-FR" i="1" dirty="0" smtClean="0">
                <a:latin typeface="Times New Roman" pitchFamily="18" charset="0"/>
                <a:cs typeface="Times New Roman" pitchFamily="18" charset="0"/>
              </a:rPr>
              <a:t>” (</a:t>
            </a:r>
            <a:r>
              <a:rPr lang="fr-FR" b="1" i="1" dirty="0" smtClean="0">
                <a:latin typeface="Times New Roman" pitchFamily="18" charset="0"/>
                <a:cs typeface="Times New Roman" pitchFamily="18" charset="0"/>
              </a:rPr>
              <a:t>95,35%</a:t>
            </a:r>
            <a:r>
              <a:rPr lang="fr-FR" i="1" dirty="0" smtClean="0">
                <a:latin typeface="Times New Roman" pitchFamily="18" charset="0"/>
                <a:cs typeface="Times New Roman" pitchFamily="18" charset="0"/>
              </a:rPr>
              <a:t>).</a:t>
            </a:r>
            <a:endParaRPr lang="en-US" i="1" dirty="0" smtClean="0">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reptunghi 2"/>
          <p:cNvSpPr/>
          <p:nvPr/>
        </p:nvSpPr>
        <p:spPr>
          <a:xfrm>
            <a:off x="304800" y="2362200"/>
            <a:ext cx="7467600" cy="2394502"/>
          </a:xfrm>
          <a:prstGeom prst="rect">
            <a:avLst/>
          </a:prstGeom>
        </p:spPr>
        <p:txBody>
          <a:bodyPr wrap="square">
            <a:spAutoFit/>
          </a:bodyPr>
          <a:lstStyle/>
          <a:p>
            <a:pPr marL="341313" indent="-341313">
              <a:lnSpc>
                <a:spcPct val="90000"/>
              </a:lnSpc>
              <a:spcBef>
                <a:spcPts val="6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b="1" dirty="0" smtClean="0">
              <a:effectLst>
                <a:outerShdw blurRad="38100" dist="38100" dir="2700000" algn="tl">
                  <a:srgbClr val="C0C0C0"/>
                </a:outerShdw>
              </a:effectLst>
            </a:endParaRPr>
          </a:p>
          <a:p>
            <a:pPr marL="341313" indent="-341313">
              <a:lnSpc>
                <a:spcPct val="90000"/>
              </a:lnSpc>
              <a:spcBef>
                <a:spcPts val="6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b="1" dirty="0" smtClean="0">
                <a:effectLst>
                  <a:outerShdw blurRad="38100" dist="38100" dir="2700000" algn="tl">
                    <a:srgbClr val="C0C0C0"/>
                  </a:outerShdw>
                </a:effectLst>
                <a:latin typeface="Times New Roman" pitchFamily="18" charset="0"/>
                <a:cs typeface="Times New Roman" pitchFamily="18" charset="0"/>
              </a:rPr>
              <a:t>Concluzii</a:t>
            </a:r>
            <a:r>
              <a:rPr lang="ro-RO" dirty="0" smtClean="0">
                <a:effectLst>
                  <a:outerShdw blurRad="38100" dist="38100" dir="2700000" algn="tl">
                    <a:srgbClr val="C0C0C0"/>
                  </a:outerShdw>
                </a:effectLst>
                <a:latin typeface="Times New Roman" pitchFamily="18" charset="0"/>
                <a:cs typeface="Times New Roman" pitchFamily="18" charset="0"/>
              </a:rPr>
              <a:t>: </a:t>
            </a:r>
          </a:p>
          <a:p>
            <a:pPr marL="341313" indent="-341313">
              <a:lnSpc>
                <a:spcPct val="90000"/>
              </a:lnSpc>
              <a:spcBef>
                <a:spcPts val="600"/>
              </a:spcBef>
              <a:buClr>
                <a:srgbClr val="FFCC00"/>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i="1" dirty="0" smtClean="0">
                <a:effectLst>
                  <a:outerShdw blurRad="38100" dist="38100" dir="2700000" algn="tl">
                    <a:srgbClr val="C0C0C0"/>
                  </a:outerShdw>
                </a:effectLst>
                <a:latin typeface="Times New Roman" pitchFamily="18" charset="0"/>
                <a:cs typeface="Times New Roman" pitchFamily="18" charset="0"/>
              </a:rPr>
              <a:t>Rezultatele la examene reflectă consecvenţa</a:t>
            </a:r>
            <a:r>
              <a:rPr lang="en-US" i="1" dirty="0" smtClean="0">
                <a:effectLst>
                  <a:outerShdw blurRad="38100" dist="38100" dir="2700000" algn="tl">
                    <a:srgbClr val="C0C0C0"/>
                  </a:outerShdw>
                </a:effectLst>
                <a:latin typeface="Times New Roman" pitchFamily="18" charset="0"/>
                <a:cs typeface="Times New Roman" pitchFamily="18" charset="0"/>
              </a:rPr>
              <a:t> / </a:t>
            </a:r>
            <a:r>
              <a:rPr lang="ro-RO" i="1" dirty="0" smtClean="0">
                <a:effectLst>
                  <a:outerShdw blurRad="38100" dist="38100" dir="2700000" algn="tl">
                    <a:srgbClr val="C0C0C0"/>
                  </a:outerShdw>
                </a:effectLst>
                <a:latin typeface="Times New Roman" pitchFamily="18" charset="0"/>
                <a:cs typeface="Times New Roman" pitchFamily="18" charset="0"/>
              </a:rPr>
              <a:t>inconsecvenţa învăţării</a:t>
            </a:r>
          </a:p>
          <a:p>
            <a:pPr marL="341313" indent="-341313">
              <a:lnSpc>
                <a:spcPct val="90000"/>
              </a:lnSpc>
              <a:spcBef>
                <a:spcPts val="600"/>
              </a:spcBef>
              <a:buClr>
                <a:srgbClr val="FFCC00"/>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i="1" dirty="0" smtClean="0">
                <a:effectLst>
                  <a:outerShdw blurRad="38100" dist="38100" dir="2700000" algn="tl">
                    <a:srgbClr val="C0C0C0"/>
                  </a:outerShdw>
                </a:effectLst>
                <a:latin typeface="Times New Roman" pitchFamily="18" charset="0"/>
                <a:cs typeface="Times New Roman" pitchFamily="18" charset="0"/>
              </a:rPr>
              <a:t>Nivel de interes diminuat pentru performanţă personală (atingerea nivelului maxim al potenţialului individual), reflectat în procentele de promovare</a:t>
            </a:r>
          </a:p>
          <a:p>
            <a:pPr marL="341313" indent="-341313">
              <a:lnSpc>
                <a:spcPct val="90000"/>
              </a:lnSpc>
              <a:spcBef>
                <a:spcPts val="600"/>
              </a:spcBef>
              <a:buClr>
                <a:srgbClr val="FFCC00"/>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i="1" dirty="0" smtClean="0">
                <a:effectLst>
                  <a:outerShdw blurRad="38100" dist="38100" dir="2700000" algn="tl">
                    <a:srgbClr val="C0C0C0"/>
                  </a:outerShdw>
                </a:effectLst>
                <a:latin typeface="Times New Roman" pitchFamily="18" charset="0"/>
                <a:cs typeface="Times New Roman" pitchFamily="18" charset="0"/>
              </a:rPr>
              <a:t>Pregătirea examenelor</a:t>
            </a:r>
            <a:r>
              <a:rPr lang="en-US" i="1" dirty="0" smtClean="0">
                <a:effectLst>
                  <a:outerShdw blurRad="38100" dist="38100" dir="2700000" algn="tl">
                    <a:srgbClr val="C0C0C0"/>
                  </a:outerShdw>
                </a:effectLst>
                <a:latin typeface="Times New Roman" pitchFamily="18" charset="0"/>
                <a:cs typeface="Times New Roman" pitchFamily="18" charset="0"/>
              </a:rPr>
              <a:t> </a:t>
            </a:r>
            <a:r>
              <a:rPr lang="ro-RO" i="1" dirty="0" smtClean="0">
                <a:effectLst>
                  <a:outerShdw blurRad="38100" dist="38100" dir="2700000" algn="tl">
                    <a:srgbClr val="C0C0C0"/>
                  </a:outerShdw>
                </a:effectLst>
                <a:latin typeface="Times New Roman" pitchFamily="18" charset="0"/>
                <a:cs typeface="Times New Roman" pitchFamily="18" charset="0"/>
              </a:rPr>
              <a:t>se de</a:t>
            </a:r>
            <a:r>
              <a:rPr lang="en-US" i="1" dirty="0" smtClean="0">
                <a:effectLst>
                  <a:outerShdw blurRad="38100" dist="38100" dir="2700000" algn="tl">
                    <a:srgbClr val="C0C0C0"/>
                  </a:outerShdw>
                </a:effectLst>
                <a:latin typeface="Times New Roman" pitchFamily="18" charset="0"/>
                <a:cs typeface="Times New Roman" pitchFamily="18" charset="0"/>
              </a:rPr>
              <a:t>s</a:t>
            </a:r>
            <a:r>
              <a:rPr lang="ro-RO" i="1" dirty="0" err="1" smtClean="0">
                <a:effectLst>
                  <a:outerShdw blurRad="38100" dist="38100" dir="2700000" algn="tl">
                    <a:srgbClr val="C0C0C0"/>
                  </a:outerShdw>
                </a:effectLst>
                <a:latin typeface="Times New Roman" pitchFamily="18" charset="0"/>
                <a:cs typeface="Times New Roman" pitchFamily="18" charset="0"/>
              </a:rPr>
              <a:t>făşoară</a:t>
            </a:r>
            <a:r>
              <a:rPr lang="ro-RO" i="1" dirty="0" smtClean="0">
                <a:effectLst>
                  <a:outerShdw blurRad="38100" dist="38100" dir="2700000" algn="tl">
                    <a:srgbClr val="C0C0C0"/>
                  </a:outerShdw>
                </a:effectLst>
                <a:latin typeface="Times New Roman" pitchFamily="18" charset="0"/>
                <a:cs typeface="Times New Roman" pitchFamily="18" charset="0"/>
              </a:rPr>
              <a:t>, în unele cazuri, formal, doar în perioadele planificate la nivel de şcoală</a:t>
            </a:r>
            <a:endParaRPr lang="ro-RO" i="1" dirty="0">
              <a:effectLst>
                <a:outerShdw blurRad="38100" dist="38100" dir="2700000" algn="tl">
                  <a:srgbClr val="C0C0C0"/>
                </a:outerShdw>
              </a:effectLst>
              <a:latin typeface="Times New Roman" pitchFamily="18" charset="0"/>
              <a:cs typeface="Times New Roman" pitchFamily="18" charset="0"/>
            </a:endParaRPr>
          </a:p>
        </p:txBody>
      </p:sp>
      <p:sp>
        <p:nvSpPr>
          <p:cNvPr id="4" name="Dreptunghi 3"/>
          <p:cNvSpPr/>
          <p:nvPr/>
        </p:nvSpPr>
        <p:spPr>
          <a:xfrm>
            <a:off x="762000" y="152400"/>
            <a:ext cx="6096000" cy="2713563"/>
          </a:xfrm>
          <a:prstGeom prst="rect">
            <a:avLst/>
          </a:prstGeom>
        </p:spPr>
        <p:txBody>
          <a:bodyPr wrap="square">
            <a:spAutoFit/>
          </a:bodyPr>
          <a:lstStyle/>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ro-RO" b="1" dirty="0" smtClean="0">
              <a:solidFill>
                <a:srgbClr val="B7E7FF"/>
              </a:solidFill>
              <a:effectLst>
                <a:outerShdw blurRad="38100" dist="38100" dir="2700000" algn="tl">
                  <a:srgbClr val="C0C0C0"/>
                </a:outerShdw>
              </a:effectLst>
              <a:latin typeface="Times New Roman" pitchFamily="18" charset="0"/>
              <a:cs typeface="Times New Roman" pitchFamily="18"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ro-RO" b="1" dirty="0" smtClean="0">
              <a:solidFill>
                <a:srgbClr val="B7E7FF"/>
              </a:solidFill>
              <a:effectLst>
                <a:outerShdw blurRad="38100" dist="38100" dir="2700000" algn="tl">
                  <a:srgbClr val="C0C0C0"/>
                </a:outerShdw>
              </a:effectLst>
              <a:latin typeface="Times New Roman" pitchFamily="18" charset="0"/>
              <a:cs typeface="Times New Roman" pitchFamily="18"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o-RO" b="1" dirty="0" smtClean="0">
                <a:solidFill>
                  <a:srgbClr val="B7E7FF"/>
                </a:solidFill>
                <a:effectLst>
                  <a:outerShdw blurRad="38100" dist="38100" dir="2700000" algn="tl">
                    <a:srgbClr val="C0C0C0"/>
                  </a:outerShdw>
                </a:effectLst>
                <a:latin typeface="Times New Roman" pitchFamily="18" charset="0"/>
                <a:cs typeface="Times New Roman" pitchFamily="18" charset="0"/>
              </a:rPr>
              <a:t>Analiza rezultatelor obținute de elevi în cadrul examenelor naționale, comparativ cu rezultatele evaluării curente</a:t>
            </a:r>
            <a:endParaRPr lang="en-US" b="1" dirty="0" smtClean="0">
              <a:solidFill>
                <a:srgbClr val="B7E7FF"/>
              </a:solidFill>
              <a:effectLst>
                <a:outerShdw blurRad="38100" dist="38100" dir="2700000" algn="tl">
                  <a:srgbClr val="C0C0C0"/>
                </a:outerShdw>
              </a:effectLst>
              <a:latin typeface="Times New Roman" pitchFamily="18" charset="0"/>
              <a:cs typeface="Times New Roman" pitchFamily="18"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b="1" dirty="0" smtClean="0">
              <a:solidFill>
                <a:srgbClr val="B7E7FF"/>
              </a:solidFill>
              <a:effectLst>
                <a:outerShdw blurRad="38100" dist="38100" dir="2700000" algn="tl">
                  <a:srgbClr val="C0C0C0"/>
                </a:outerShdw>
              </a:effectLst>
              <a:latin typeface="Times New Roman" pitchFamily="18" charset="0"/>
              <a:cs typeface="Times New Roman" pitchFamily="18" charset="0"/>
            </a:endParaRPr>
          </a:p>
          <a:p>
            <a:pPr marL="741363" lvl="1" indent="-284163">
              <a:lnSpc>
                <a:spcPct val="90000"/>
              </a:lnSpc>
              <a:spcBef>
                <a:spcPts val="500"/>
              </a:spcBef>
              <a:buClr>
                <a:srgbClr val="FFFFFF"/>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b="1" dirty="0" smtClean="0">
                <a:solidFill>
                  <a:srgbClr val="FFFFFF"/>
                </a:solidFill>
                <a:effectLst>
                  <a:outerShdw blurRad="38100" dist="38100" dir="2700000" algn="tl">
                    <a:srgbClr val="C0C0C0"/>
                  </a:outerShdw>
                </a:effectLst>
                <a:latin typeface="Times New Roman" pitchFamily="18" charset="0"/>
                <a:cs typeface="Times New Roman" pitchFamily="18" charset="0"/>
              </a:rPr>
              <a:t>Evaluarea naţională</a:t>
            </a:r>
          </a:p>
          <a:p>
            <a:pPr marL="741363" lvl="1" indent="-284163">
              <a:lnSpc>
                <a:spcPct val="90000"/>
              </a:lnSpc>
              <a:spcBef>
                <a:spcPts val="500"/>
              </a:spcBef>
              <a:buClr>
                <a:srgbClr val="FFFFFF"/>
              </a:buClr>
              <a:buFont typeface="Arial" charset="0"/>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b="1" dirty="0" smtClean="0">
                <a:solidFill>
                  <a:srgbClr val="FFFFFF"/>
                </a:solidFill>
                <a:effectLst>
                  <a:outerShdw blurRad="38100" dist="38100" dir="2700000" algn="tl">
                    <a:srgbClr val="C0C0C0"/>
                  </a:outerShdw>
                </a:effectLst>
                <a:latin typeface="Times New Roman" pitchFamily="18" charset="0"/>
                <a:cs typeface="Times New Roman" pitchFamily="18" charset="0"/>
              </a:rPr>
              <a:t>Examenul naţional de bacalaureat </a:t>
            </a: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en-US" b="1" dirty="0" smtClean="0">
              <a:solidFill>
                <a:srgbClr val="B7E7FF"/>
              </a:solidFill>
              <a:effectLst>
                <a:outerShdw blurRad="38100" dist="38100" dir="2700000" algn="tl">
                  <a:srgbClr val="C0C0C0"/>
                </a:outerShdw>
              </a:effectLst>
              <a:latin typeface="Times New Roman" pitchFamily="18" charset="0"/>
              <a:cs typeface="Times New Roman" pitchFamily="18" charset="0"/>
            </a:endParaRPr>
          </a:p>
          <a:p>
            <a:pPr algn="ct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lang="ro-RO" b="1" dirty="0">
              <a:solidFill>
                <a:srgbClr val="B7E7FF"/>
              </a:solidFill>
              <a:effectLst>
                <a:outerShdw blurRad="38100" dist="38100" dir="2700000" algn="tl">
                  <a:srgbClr val="C0C0C0"/>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reptunghi 1"/>
          <p:cNvSpPr/>
          <p:nvPr/>
        </p:nvSpPr>
        <p:spPr>
          <a:xfrm>
            <a:off x="2286000" y="1771623"/>
            <a:ext cx="4572000" cy="341632"/>
          </a:xfrm>
          <a:prstGeom prst="rect">
            <a:avLst/>
          </a:prstGeom>
        </p:spPr>
        <p:txBody>
          <a:bodyPr>
            <a:spAutoFit/>
          </a:bodyPr>
          <a:lstStyle/>
          <a:p>
            <a:pPr marL="341313" indent="-341313">
              <a:lnSpc>
                <a:spcPct val="90000"/>
              </a:lnSpc>
              <a:spcBef>
                <a:spcPts val="6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ro-RO" dirty="0">
              <a:solidFill>
                <a:srgbClr val="FFFFFF"/>
              </a:solidFill>
              <a:effectLst>
                <a:outerShdw blurRad="38100" dist="38100" dir="2700000" algn="tl">
                  <a:srgbClr val="C0C0C0"/>
                </a:outerShdw>
              </a:effectLst>
            </a:endParaRPr>
          </a:p>
        </p:txBody>
      </p:sp>
      <p:sp>
        <p:nvSpPr>
          <p:cNvPr id="3" name="Dreptunghi 2"/>
          <p:cNvSpPr/>
          <p:nvPr/>
        </p:nvSpPr>
        <p:spPr>
          <a:xfrm>
            <a:off x="609600" y="685800"/>
            <a:ext cx="6248400" cy="3072123"/>
          </a:xfrm>
          <a:prstGeom prst="rect">
            <a:avLst/>
          </a:prstGeom>
        </p:spPr>
        <p:txBody>
          <a:bodyPr wrap="square">
            <a:spAutoFit/>
          </a:bodyPr>
          <a:lstStyle/>
          <a:p>
            <a:pPr marL="341313" indent="-341313">
              <a:lnSpc>
                <a:spcPct val="80000"/>
              </a:lnSpc>
              <a:spcBef>
                <a:spcPts val="525"/>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dirty="0" smtClean="0"/>
          </a:p>
          <a:p>
            <a:pPr marL="341313" indent="-341313">
              <a:lnSpc>
                <a:spcPct val="80000"/>
              </a:lnSpc>
              <a:spcBef>
                <a:spcPts val="525"/>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i="1" dirty="0" smtClean="0">
                <a:latin typeface="Times New Roman" pitchFamily="18" charset="0"/>
                <a:cs typeface="Times New Roman" pitchFamily="18" charset="0"/>
              </a:rPr>
              <a:t>Parcurgerea parţială a programei, mai ales în mediul rural</a:t>
            </a:r>
          </a:p>
          <a:p>
            <a:pPr marL="341313" indent="-341313">
              <a:lnSpc>
                <a:spcPct val="80000"/>
              </a:lnSpc>
              <a:spcBef>
                <a:spcPts val="525"/>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i="1" dirty="0" smtClean="0">
                <a:latin typeface="Times New Roman" pitchFamily="18" charset="0"/>
                <a:cs typeface="Times New Roman" pitchFamily="18" charset="0"/>
              </a:rPr>
              <a:t>Erori de abordare a subiectului (clişee, reproduceri sterile din auxiliare didactice, greşeli de logică etc.)</a:t>
            </a:r>
          </a:p>
          <a:p>
            <a:pPr marL="341313" indent="-341313">
              <a:lnSpc>
                <a:spcPct val="80000"/>
              </a:lnSpc>
              <a:spcBef>
                <a:spcPts val="525"/>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i="1" dirty="0" err="1" smtClean="0">
                <a:latin typeface="Times New Roman" pitchFamily="18" charset="0"/>
                <a:cs typeface="Times New Roman" pitchFamily="18" charset="0"/>
              </a:rPr>
              <a:t>Medii</a:t>
            </a:r>
            <a:r>
              <a:rPr lang="en-US" i="1" dirty="0" smtClean="0">
                <a:latin typeface="Times New Roman" pitchFamily="18" charset="0"/>
                <a:cs typeface="Times New Roman" pitchFamily="18" charset="0"/>
              </a:rPr>
              <a:t> de </a:t>
            </a:r>
            <a:r>
              <a:rPr lang="en-US" i="1" dirty="0" err="1" smtClean="0">
                <a:latin typeface="Times New Roman" pitchFamily="18" charset="0"/>
                <a:cs typeface="Times New Roman" pitchFamily="18" charset="0"/>
              </a:rPr>
              <a:t>admitere</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nerelevante</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pentru</a:t>
            </a:r>
            <a:r>
              <a:rPr lang="en-US" i="1" dirty="0" smtClean="0">
                <a:latin typeface="Times New Roman" pitchFamily="18" charset="0"/>
                <a:cs typeface="Times New Roman" pitchFamily="18" charset="0"/>
              </a:rPr>
              <a:t> </a:t>
            </a:r>
            <a:r>
              <a:rPr lang="en-US" i="1" dirty="0" err="1" smtClean="0">
                <a:latin typeface="Times New Roman" pitchFamily="18" charset="0"/>
                <a:cs typeface="Times New Roman" pitchFamily="18" charset="0"/>
              </a:rPr>
              <a:t>calitatea</a:t>
            </a:r>
            <a:r>
              <a:rPr lang="en-US" i="1" dirty="0" smtClean="0">
                <a:latin typeface="Times New Roman" pitchFamily="18" charset="0"/>
                <a:cs typeface="Times New Roman" pitchFamily="18" charset="0"/>
              </a:rPr>
              <a:t> real</a:t>
            </a:r>
            <a:r>
              <a:rPr lang="ro-RO" i="1" dirty="0" smtClean="0">
                <a:latin typeface="Times New Roman" pitchFamily="18" charset="0"/>
                <a:cs typeface="Times New Roman" pitchFamily="18" charset="0"/>
              </a:rPr>
              <a:t>ă a pregătirii elevilor (discrepanţa dintre mediile de absolvire şi media de examen (medie de admitere nerelevantă)</a:t>
            </a:r>
          </a:p>
          <a:p>
            <a:pPr marL="341313" indent="-341313">
              <a:lnSpc>
                <a:spcPct val="80000"/>
              </a:lnSpc>
              <a:spcBef>
                <a:spcPts val="525"/>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i="1" dirty="0" smtClean="0">
                <a:latin typeface="Times New Roman" pitchFamily="18" charset="0"/>
                <a:cs typeface="Times New Roman" pitchFamily="18" charset="0"/>
              </a:rPr>
              <a:t>Opţiunea pentru liceul pe care îl vor urma este efectul aspiraţiei, iar nu al potenţialului real şi al aptitudinilor (se prefigurează eşecul şcolar, care va deveni, în timp, eşec social)</a:t>
            </a:r>
          </a:p>
          <a:p>
            <a:pPr marL="341313" indent="-341313">
              <a:lnSpc>
                <a:spcPct val="80000"/>
              </a:lnSpc>
              <a:spcBef>
                <a:spcPts val="525"/>
              </a:spcBef>
              <a:buClrTx/>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ro-RO"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a:xfrm>
            <a:off x="301625" y="228600"/>
            <a:ext cx="7851775" cy="1325563"/>
          </a:xfrm>
          <a:ln w="28440">
            <a:solidFill>
              <a:srgbClr val="FFFFFF"/>
            </a:solidFill>
            <a:miter lim="800000"/>
          </a:ln>
        </p:spPr>
        <p:txBody>
          <a:bodyP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o-RO" sz="4000" dirty="0"/>
              <a:t>EVALUAREA NAŢIONALĂ</a:t>
            </a:r>
            <a:r>
              <a:rPr lang="en-US" sz="4000" dirty="0"/>
              <a:t/>
            </a:r>
            <a:br>
              <a:rPr lang="en-US" sz="4000" dirty="0"/>
            </a:br>
            <a:r>
              <a:rPr lang="en-US" sz="4000" dirty="0" err="1"/>
              <a:t>Puncte</a:t>
            </a:r>
            <a:r>
              <a:rPr lang="en-US" sz="4000" dirty="0"/>
              <a:t> </a:t>
            </a:r>
            <a:r>
              <a:rPr lang="en-US" sz="4000" dirty="0" err="1"/>
              <a:t>slabe</a:t>
            </a:r>
            <a:r>
              <a:rPr lang="en-US" sz="4000" dirty="0"/>
              <a:t> </a:t>
            </a:r>
          </a:p>
        </p:txBody>
      </p:sp>
      <p:sp>
        <p:nvSpPr>
          <p:cNvPr id="6146" name="Rectangle 2"/>
          <p:cNvSpPr>
            <a:spLocks noGrp="1" noChangeArrowheads="1"/>
          </p:cNvSpPr>
          <p:nvPr>
            <p:ph type="body" idx="1"/>
          </p:nvPr>
        </p:nvSpPr>
        <p:spPr>
          <a:xfrm>
            <a:off x="301625" y="1828800"/>
            <a:ext cx="7851775" cy="4270375"/>
          </a:xfrm>
          <a:ln w="38160">
            <a:solidFill>
              <a:srgbClr val="FFFFFF"/>
            </a:solidFill>
            <a:miter lim="800000"/>
          </a:ln>
        </p:spPr>
        <p:txBody>
          <a:bodyPr/>
          <a:lstStyle/>
          <a:p>
            <a:pPr marL="341313" indent="-341313">
              <a:lnSpc>
                <a:spcPct val="80000"/>
              </a:lnSpc>
              <a:spcBef>
                <a:spcPts val="525"/>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latin typeface="Times New Roman" pitchFamily="18" charset="0"/>
                <a:cs typeface="Times New Roman" pitchFamily="18" charset="0"/>
              </a:rPr>
              <a:t>Parcurgerea parţială a programei, mai ales în mediul rural</a:t>
            </a:r>
          </a:p>
          <a:p>
            <a:pPr marL="341313" indent="-341313">
              <a:lnSpc>
                <a:spcPct val="80000"/>
              </a:lnSpc>
              <a:spcBef>
                <a:spcPts val="525"/>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latin typeface="Times New Roman" pitchFamily="18" charset="0"/>
                <a:cs typeface="Times New Roman" pitchFamily="18" charset="0"/>
              </a:rPr>
              <a:t>Erori de abordare a subiectului (clişee, reproduceri sterile din auxiliare didactice, greşeli de logică etc.)</a:t>
            </a:r>
          </a:p>
          <a:p>
            <a:pPr marL="341313" indent="-341313">
              <a:lnSpc>
                <a:spcPct val="80000"/>
              </a:lnSpc>
              <a:spcBef>
                <a:spcPts val="525"/>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i="1" dirty="0" err="1" smtClean="0">
                <a:latin typeface="Times New Roman" pitchFamily="18" charset="0"/>
                <a:cs typeface="Times New Roman" pitchFamily="18" charset="0"/>
              </a:rPr>
              <a:t>Medii</a:t>
            </a:r>
            <a:r>
              <a:rPr lang="en-US" sz="2000" i="1" dirty="0" smtClean="0">
                <a:latin typeface="Times New Roman" pitchFamily="18" charset="0"/>
                <a:cs typeface="Times New Roman" pitchFamily="18" charset="0"/>
              </a:rPr>
              <a:t> </a:t>
            </a:r>
            <a:r>
              <a:rPr lang="en-US" sz="2000" i="1" dirty="0">
                <a:latin typeface="Times New Roman" pitchFamily="18" charset="0"/>
                <a:cs typeface="Times New Roman" pitchFamily="18" charset="0"/>
              </a:rPr>
              <a:t>de </a:t>
            </a:r>
            <a:r>
              <a:rPr lang="en-US" sz="2000" i="1" dirty="0" err="1">
                <a:latin typeface="Times New Roman" pitchFamily="18" charset="0"/>
                <a:cs typeface="Times New Roman" pitchFamily="18" charset="0"/>
              </a:rPr>
              <a:t>admitere</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nerelevante</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pentru</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calitatea</a:t>
            </a:r>
            <a:r>
              <a:rPr lang="en-US" sz="2000" i="1" dirty="0">
                <a:latin typeface="Times New Roman" pitchFamily="18" charset="0"/>
                <a:cs typeface="Times New Roman" pitchFamily="18" charset="0"/>
              </a:rPr>
              <a:t> real</a:t>
            </a:r>
            <a:r>
              <a:rPr lang="ro-RO" sz="2000" i="1" dirty="0">
                <a:latin typeface="Times New Roman" pitchFamily="18" charset="0"/>
                <a:cs typeface="Times New Roman" pitchFamily="18" charset="0"/>
              </a:rPr>
              <a:t>ă a pregătirii elevilor (discrepanţa dintre mediile de absolvire şi media de examen (medie de admitere nerelevantă)</a:t>
            </a:r>
          </a:p>
          <a:p>
            <a:pPr marL="341313" indent="-341313">
              <a:lnSpc>
                <a:spcPct val="80000"/>
              </a:lnSpc>
              <a:spcBef>
                <a:spcPts val="525"/>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latin typeface="Times New Roman" pitchFamily="18" charset="0"/>
                <a:cs typeface="Times New Roman" pitchFamily="18" charset="0"/>
              </a:rPr>
              <a:t>Opţiunea pentru liceul pe care îl vor urma este efectul aspiraţiei, iar nu al potenţialului real şi al aptitudinilor (se prefigurează eşecul şcolar, care va deveni, în timp, eşec social)</a:t>
            </a:r>
          </a:p>
          <a:p>
            <a:pPr marL="341313" indent="-341313">
              <a:lnSpc>
                <a:spcPct val="80000"/>
              </a:lnSpc>
              <a:spcBef>
                <a:spcPts val="525"/>
              </a:spcBef>
              <a:buClrTx/>
              <a:buFontTx/>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ro-RO" sz="2100" dirty="0"/>
          </a:p>
          <a:p>
            <a:pPr marL="341313" indent="-341313">
              <a:lnSpc>
                <a:spcPct val="80000"/>
              </a:lnSpc>
              <a:spcBef>
                <a:spcPts val="525"/>
              </a:spcBef>
              <a:buClr>
                <a:srgbClr val="FFCC00"/>
              </a:buClr>
              <a:buFont typeface="Wingdings" charset="2"/>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ro-RO" sz="2100"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ext Box 1"/>
          <p:cNvSpPr txBox="1">
            <a:spLocks noChangeArrowheads="1"/>
          </p:cNvSpPr>
          <p:nvPr/>
        </p:nvSpPr>
        <p:spPr bwMode="auto">
          <a:xfrm>
            <a:off x="457200" y="549275"/>
            <a:ext cx="7696200" cy="5576888"/>
          </a:xfrm>
          <a:prstGeom prst="rect">
            <a:avLst/>
          </a:prstGeom>
          <a:noFill/>
          <a:ln w="19080">
            <a:solidFill>
              <a:srgbClr val="FFFFFF"/>
            </a:solidFill>
            <a:miter lim="800000"/>
            <a:headEnd/>
            <a:tailEnd/>
          </a:ln>
          <a:effectLst/>
        </p:spPr>
        <p:txBody>
          <a:bodyPr/>
          <a:lstStyle/>
          <a:p>
            <a:pPr marL="341313" indent="-341313" eaLnBrk="1" hangingPunct="1">
              <a:lnSpc>
                <a:spcPct val="90000"/>
              </a:lnSpc>
              <a:spcBef>
                <a:spcPts val="8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solidFill>
                  <a:srgbClr val="FFFFFF"/>
                </a:solidFill>
                <a:effectLst>
                  <a:outerShdw blurRad="38100" dist="38100" dir="2700000" algn="tl">
                    <a:srgbClr val="C0C0C0"/>
                  </a:outerShdw>
                </a:effectLst>
                <a:latin typeface="Times New Roman" pitchFamily="18" charset="0"/>
                <a:cs typeface="Times New Roman" pitchFamily="18" charset="0"/>
              </a:rPr>
              <a:t>Discrepanţe majore între rural şi urban (procent de promovare, rezultate de vârf, continuarea studiilor la nivel liceal, alegerea corectă a traseului şcolar, lipsa resursei umane calificate şi titulare în mediul rural, activităţi formale, lipsa unei preocupări constante pentru calitate etc.)</a:t>
            </a:r>
          </a:p>
          <a:p>
            <a:pPr marL="341313" indent="-341313">
              <a:lnSpc>
                <a:spcPct val="90000"/>
              </a:lnSpc>
              <a:spcBef>
                <a:spcPts val="8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solidFill>
                  <a:srgbClr val="FFFFFF"/>
                </a:solidFill>
                <a:effectLst>
                  <a:outerShdw blurRad="38100" dist="38100" dir="2700000" algn="tl">
                    <a:srgbClr val="C0C0C0"/>
                  </a:outerShdw>
                </a:effectLst>
                <a:latin typeface="Times New Roman" pitchFamily="18" charset="0"/>
                <a:cs typeface="Times New Roman" pitchFamily="18" charset="0"/>
              </a:rPr>
              <a:t>Elevul din mediul rural este vădit defavorizat (se impun de urgenţă măsuri </a:t>
            </a:r>
            <a:r>
              <a:rPr lang="ro-RO" sz="2000" i="1" dirty="0" err="1">
                <a:solidFill>
                  <a:srgbClr val="FFFFFF"/>
                </a:solidFill>
                <a:effectLst>
                  <a:outerShdw blurRad="38100" dist="38100" dir="2700000" algn="tl">
                    <a:srgbClr val="C0C0C0"/>
                  </a:outerShdw>
                </a:effectLst>
                <a:latin typeface="Times New Roman" pitchFamily="18" charset="0"/>
                <a:cs typeface="Times New Roman" pitchFamily="18" charset="0"/>
              </a:rPr>
              <a:t>remediale</a:t>
            </a:r>
            <a:r>
              <a:rPr lang="ro-RO" sz="2000" i="1" dirty="0">
                <a:solidFill>
                  <a:srgbClr val="FFFFFF"/>
                </a:solidFill>
                <a:effectLst>
                  <a:outerShdw blurRad="38100" dist="38100" dir="2700000" algn="tl">
                    <a:srgbClr val="C0C0C0"/>
                  </a:outerShdw>
                </a:effectLst>
                <a:latin typeface="Times New Roman" pitchFamily="18" charset="0"/>
                <a:cs typeface="Times New Roman" pitchFamily="18" charset="0"/>
              </a:rPr>
              <a:t> la  nivelul </a:t>
            </a:r>
            <a:r>
              <a:rPr lang="ro-RO" sz="2000"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fiecăr</a:t>
            </a:r>
            <a:r>
              <a:rPr lang="en-US" sz="2000"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ei</a:t>
            </a:r>
            <a:r>
              <a:rPr lang="en-US" sz="2000" i="1" dirty="0" smtClean="0">
                <a:solidFill>
                  <a:srgbClr val="FFFFFF"/>
                </a:solidFill>
                <a:effectLst>
                  <a:outerShdw blurRad="38100" dist="38100" dir="2700000" algn="tl">
                    <a:srgbClr val="C0C0C0"/>
                  </a:outerShdw>
                </a:effectLst>
                <a:latin typeface="Times New Roman" pitchFamily="18" charset="0"/>
                <a:cs typeface="Times New Roman" pitchFamily="18" charset="0"/>
              </a:rPr>
              <a:t> unit</a:t>
            </a:r>
            <a:r>
              <a:rPr lang="ro-RO" sz="2000" i="1" dirty="0" smtClean="0">
                <a:solidFill>
                  <a:srgbClr val="FFFFFF"/>
                </a:solidFill>
                <a:effectLst>
                  <a:outerShdw blurRad="38100" dist="38100" dir="2700000" algn="tl">
                    <a:srgbClr val="C0C0C0"/>
                  </a:outerShdw>
                </a:effectLst>
                <a:latin typeface="Times New Roman" pitchFamily="18" charset="0"/>
                <a:cs typeface="Times New Roman" pitchFamily="18" charset="0"/>
              </a:rPr>
              <a:t>ă</a:t>
            </a:r>
            <a:r>
              <a:rPr lang="en-US" sz="2000"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ti</a:t>
            </a:r>
            <a:r>
              <a:rPr lang="ro-RO" sz="2000" i="1" dirty="0" smtClean="0">
                <a:solidFill>
                  <a:srgbClr val="FFFFFF"/>
                </a:solidFill>
                <a:effectLst>
                  <a:outerShdw blurRad="38100" dist="38100" dir="2700000" algn="tl">
                    <a:srgbClr val="C0C0C0"/>
                  </a:outerShdw>
                </a:effectLst>
                <a:latin typeface="Times New Roman" pitchFamily="18" charset="0"/>
                <a:cs typeface="Times New Roman" pitchFamily="18" charset="0"/>
              </a:rPr>
              <a:t>)</a:t>
            </a:r>
            <a:endParaRPr lang="ro-RO" sz="2000" i="1" dirty="0">
              <a:solidFill>
                <a:srgbClr val="FFFFFF"/>
              </a:solidFill>
              <a:effectLst>
                <a:outerShdw blurRad="38100" dist="38100" dir="2700000" algn="tl">
                  <a:srgbClr val="C0C0C0"/>
                </a:outerShdw>
              </a:effectLst>
              <a:latin typeface="Times New Roman" pitchFamily="18" charset="0"/>
              <a:cs typeface="Times New Roman" pitchFamily="18" charset="0"/>
            </a:endParaRPr>
          </a:p>
          <a:p>
            <a:pPr marL="341313" indent="-341313" eaLnBrk="1" hangingPunct="1">
              <a:lnSpc>
                <a:spcPct val="90000"/>
              </a:lnSpc>
              <a:spcBef>
                <a:spcPts val="8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solidFill>
                  <a:srgbClr val="FFFFFF"/>
                </a:solidFill>
                <a:effectLst>
                  <a:outerShdw blurRad="38100" dist="38100" dir="2700000" algn="tl">
                    <a:srgbClr val="C0C0C0"/>
                  </a:outerShdw>
                </a:effectLst>
                <a:latin typeface="Times New Roman" pitchFamily="18" charset="0"/>
                <a:cs typeface="Times New Roman" pitchFamily="18" charset="0"/>
              </a:rPr>
              <a:t>Şanse egale pentru toţi </a:t>
            </a:r>
            <a:r>
              <a:rPr lang="ro-RO" sz="2000" i="1" dirty="0" smtClean="0">
                <a:solidFill>
                  <a:srgbClr val="FFFFFF"/>
                </a:solidFill>
                <a:effectLst>
                  <a:outerShdw blurRad="38100" dist="38100" dir="2700000" algn="tl">
                    <a:srgbClr val="C0C0C0"/>
                  </a:outerShdw>
                </a:effectLst>
                <a:latin typeface="Times New Roman" pitchFamily="18" charset="0"/>
                <a:cs typeface="Times New Roman" pitchFamily="18" charset="0"/>
              </a:rPr>
              <a:t>elevii</a:t>
            </a:r>
            <a:endParaRPr lang="en-US" sz="2000" i="1" dirty="0" smtClean="0">
              <a:solidFill>
                <a:srgbClr val="FFFFFF"/>
              </a:solidFill>
              <a:effectLst>
                <a:outerShdw blurRad="38100" dist="38100" dir="2700000" algn="tl">
                  <a:srgbClr val="C0C0C0"/>
                </a:outerShdw>
              </a:effectLst>
              <a:latin typeface="Times New Roman" pitchFamily="18" charset="0"/>
              <a:cs typeface="Times New Roman" pitchFamily="18" charset="0"/>
            </a:endParaRPr>
          </a:p>
          <a:p>
            <a:pPr marL="341313" indent="-341313" eaLnBrk="1" hangingPunct="1">
              <a:lnSpc>
                <a:spcPct val="90000"/>
              </a:lnSpc>
              <a:spcBef>
                <a:spcPts val="800"/>
              </a:spcBef>
              <a:buClr>
                <a:srgbClr val="FFCC00"/>
              </a:buCl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400" dirty="0" smtClean="0">
                <a:solidFill>
                  <a:srgbClr val="FFFFFF"/>
                </a:solidFill>
                <a:effectLst>
                  <a:outerShdw blurRad="38100" dist="38100" dir="2700000" algn="tl">
                    <a:srgbClr val="C0C0C0"/>
                  </a:outerShdw>
                </a:effectLst>
              </a:rPr>
              <a:t> </a:t>
            </a:r>
            <a:endParaRPr lang="ro-RO" sz="2400" dirty="0">
              <a:solidFill>
                <a:srgbClr val="FFFFFF"/>
              </a:solidFill>
              <a:effectLst>
                <a:outerShdw blurRad="38100" dist="38100" dir="2700000" algn="tl">
                  <a:srgbClr val="C0C0C0"/>
                </a:outerShdw>
              </a:effectLst>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1"/>
          <p:cNvSpPr txBox="1">
            <a:spLocks noChangeArrowheads="1"/>
          </p:cNvSpPr>
          <p:nvPr/>
        </p:nvSpPr>
        <p:spPr bwMode="auto">
          <a:xfrm>
            <a:off x="457200" y="1066799"/>
            <a:ext cx="7620000" cy="5254625"/>
          </a:xfrm>
          <a:prstGeom prst="rect">
            <a:avLst/>
          </a:prstGeom>
          <a:noFill/>
          <a:ln w="19080">
            <a:solidFill>
              <a:srgbClr val="FFFFFF"/>
            </a:solidFill>
            <a:miter lim="800000"/>
            <a:headEnd/>
            <a:tailEnd/>
          </a:ln>
          <a:effectLst/>
        </p:spPr>
        <p:txBody>
          <a:bodyPr/>
          <a:lstStyle/>
          <a:p>
            <a:pPr marL="341313" indent="-341313" eaLnBrk="1" hangingPunct="1">
              <a:lnSpc>
                <a:spcPct val="90000"/>
              </a:lnSpc>
              <a:spcBef>
                <a:spcPts val="8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solidFill>
                  <a:srgbClr val="FFFFFF"/>
                </a:solidFill>
                <a:effectLst>
                  <a:outerShdw blurRad="38100" dist="38100" dir="2700000" algn="tl">
                    <a:srgbClr val="C0C0C0"/>
                  </a:outerShdw>
                </a:effectLst>
                <a:latin typeface="Times New Roman" pitchFamily="18" charset="0"/>
                <a:cs typeface="Times New Roman" pitchFamily="18" charset="0"/>
              </a:rPr>
              <a:t>Discrepanţe majore între liceele teoretice și cele tehnologice-medii de admitere, rezultate școlare pe parcursul anilor de liceu, rezultate la examenul de bacalaureat</a:t>
            </a:r>
          </a:p>
          <a:p>
            <a:pPr marL="341313" indent="-341313" eaLnBrk="1" hangingPunct="1">
              <a:lnSpc>
                <a:spcPct val="90000"/>
              </a:lnSpc>
              <a:spcBef>
                <a:spcPts val="8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solidFill>
                  <a:srgbClr val="FFFFFF"/>
                </a:solidFill>
                <a:effectLst>
                  <a:outerShdw blurRad="38100" dist="38100" dir="2700000" algn="tl">
                    <a:srgbClr val="C0C0C0"/>
                  </a:outerShdw>
                </a:effectLst>
                <a:latin typeface="Times New Roman" pitchFamily="18" charset="0"/>
                <a:cs typeface="Times New Roman" pitchFamily="18" charset="0"/>
              </a:rPr>
              <a:t>Motivație pentru învățare scăzută în foarte multe dintre liceele tehnologice și chiar în licee vocaționale sau teoretice</a:t>
            </a:r>
          </a:p>
          <a:p>
            <a:pPr marL="341313" indent="-341313" eaLnBrk="1" hangingPunct="1">
              <a:lnSpc>
                <a:spcPct val="90000"/>
              </a:lnSpc>
              <a:spcBef>
                <a:spcPts val="8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solidFill>
                  <a:srgbClr val="FFFFFF"/>
                </a:solidFill>
                <a:effectLst>
                  <a:outerShdw blurRad="38100" dist="38100" dir="2700000" algn="tl">
                    <a:srgbClr val="C0C0C0"/>
                  </a:outerShdw>
                </a:effectLst>
                <a:latin typeface="Times New Roman" pitchFamily="18" charset="0"/>
                <a:cs typeface="Times New Roman" pitchFamily="18" charset="0"/>
              </a:rPr>
              <a:t>Comunicare deficientă între actorii educaționali</a:t>
            </a:r>
          </a:p>
          <a:p>
            <a:pPr marL="341313" indent="-341313" eaLnBrk="1" hangingPunct="1">
              <a:lnSpc>
                <a:spcPct val="90000"/>
              </a:lnSpc>
              <a:spcBef>
                <a:spcPts val="8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i="1" dirty="0">
                <a:solidFill>
                  <a:srgbClr val="FFFFFF"/>
                </a:solidFill>
                <a:effectLst>
                  <a:outerShdw blurRad="38100" dist="38100" dir="2700000" algn="tl">
                    <a:srgbClr val="C0C0C0"/>
                  </a:outerShdw>
                </a:effectLst>
                <a:latin typeface="Times New Roman" pitchFamily="18" charset="0"/>
                <a:cs typeface="Times New Roman" pitchFamily="18" charset="0"/>
              </a:rPr>
              <a:t>Management defectuos al clasei</a:t>
            </a:r>
          </a:p>
          <a:p>
            <a:pPr marL="341313" indent="-341313" eaLnBrk="1" hangingPunct="1">
              <a:lnSpc>
                <a:spcPct val="90000"/>
              </a:lnSpc>
              <a:spcBef>
                <a:spcPts val="800"/>
              </a:spcBef>
              <a:buClr>
                <a:srgbClr val="FFCC00"/>
              </a:buClr>
              <a:buFont typeface="Wingdings" charset="2"/>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ro-RO" sz="3200" dirty="0">
              <a:solidFill>
                <a:srgbClr val="FFFFFF"/>
              </a:solidFill>
              <a:effectLst>
                <a:outerShdw blurRad="38100" dist="38100" dir="2700000" algn="tl">
                  <a:srgbClr val="C0C0C0"/>
                </a:outerShdw>
              </a:effectLst>
            </a:endParaRPr>
          </a:p>
        </p:txBody>
      </p:sp>
      <p:sp>
        <p:nvSpPr>
          <p:cNvPr id="3" name="Titlu 2"/>
          <p:cNvSpPr>
            <a:spLocks noGrp="1"/>
          </p:cNvSpPr>
          <p:nvPr>
            <p:ph type="title" idx="4294967295"/>
          </p:nvPr>
        </p:nvSpPr>
        <p:spPr>
          <a:xfrm>
            <a:off x="0" y="152400"/>
            <a:ext cx="7239000" cy="685800"/>
          </a:xfrm>
        </p:spPr>
        <p:txBody>
          <a:bodyPr>
            <a:normAutofit fontScale="90000"/>
          </a:bodyPr>
          <a:lstStyle/>
          <a:p>
            <a:pPr algn="ctr"/>
            <a:r>
              <a:rPr lang="en-US" dirty="0" err="1" smtClean="0"/>
              <a:t>Bacalaureat</a:t>
            </a:r>
            <a:r>
              <a:rPr lang="en-US" dirty="0" smtClean="0"/>
              <a:t/>
            </a:r>
            <a:br>
              <a:rPr lang="en-US" dirty="0" smtClean="0"/>
            </a:br>
            <a:r>
              <a:rPr lang="en-US" sz="2700" dirty="0" err="1" smtClean="0"/>
              <a:t>puncte</a:t>
            </a:r>
            <a:r>
              <a:rPr lang="en-US" sz="2700" dirty="0" smtClean="0"/>
              <a:t> </a:t>
            </a:r>
            <a:r>
              <a:rPr lang="en-US" sz="2700" dirty="0" err="1" smtClean="0"/>
              <a:t>slabe</a:t>
            </a:r>
            <a:endParaRPr lang="en-US" sz="2700"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 Box 1"/>
          <p:cNvSpPr txBox="1">
            <a:spLocks noChangeArrowheads="1"/>
          </p:cNvSpPr>
          <p:nvPr/>
        </p:nvSpPr>
        <p:spPr bwMode="auto">
          <a:xfrm>
            <a:off x="301625" y="228600"/>
            <a:ext cx="7851775" cy="1325563"/>
          </a:xfrm>
          <a:prstGeom prst="rect">
            <a:avLst/>
          </a:prstGeom>
          <a:noFill/>
          <a:ln w="28440">
            <a:solidFill>
              <a:srgbClr val="FFFFFF"/>
            </a:solidFill>
            <a:miter lim="800000"/>
            <a:headEnd/>
            <a:tailEnd/>
          </a:ln>
          <a:effectLst/>
        </p:spPr>
        <p:txBody>
          <a:bodyPr anchor="ctr"/>
          <a:lstStyle/>
          <a:p>
            <a:pPr algn="ct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o-RO" sz="4400" dirty="0">
                <a:solidFill>
                  <a:srgbClr val="B7E7FF"/>
                </a:solidFill>
                <a:effectLst>
                  <a:outerShdw blurRad="38100" dist="38100" dir="2700000" algn="tl">
                    <a:srgbClr val="C0C0C0"/>
                  </a:outerShdw>
                </a:effectLst>
              </a:rPr>
              <a:t>Măsuri </a:t>
            </a:r>
            <a:r>
              <a:rPr lang="ro-RO" sz="4400" dirty="0" err="1">
                <a:solidFill>
                  <a:srgbClr val="B7E7FF"/>
                </a:solidFill>
                <a:effectLst>
                  <a:outerShdw blurRad="38100" dist="38100" dir="2700000" algn="tl">
                    <a:srgbClr val="C0C0C0"/>
                  </a:outerShdw>
                </a:effectLst>
              </a:rPr>
              <a:t>remediale</a:t>
            </a:r>
            <a:r>
              <a:rPr lang="ro-RO" sz="4400" dirty="0">
                <a:solidFill>
                  <a:srgbClr val="B7E7FF"/>
                </a:solidFill>
                <a:effectLst>
                  <a:outerShdw blurRad="38100" dist="38100" dir="2700000" algn="tl">
                    <a:srgbClr val="C0C0C0"/>
                  </a:outerShdw>
                </a:effectLst>
              </a:rPr>
              <a:t> - gimnaziu</a:t>
            </a:r>
          </a:p>
        </p:txBody>
      </p:sp>
      <p:sp>
        <p:nvSpPr>
          <p:cNvPr id="9218" name="Text Box 2"/>
          <p:cNvSpPr txBox="1">
            <a:spLocks noChangeArrowheads="1"/>
          </p:cNvSpPr>
          <p:nvPr/>
        </p:nvSpPr>
        <p:spPr bwMode="auto">
          <a:xfrm>
            <a:off x="301625" y="1676400"/>
            <a:ext cx="7851775" cy="4422775"/>
          </a:xfrm>
          <a:prstGeom prst="rect">
            <a:avLst/>
          </a:prstGeom>
          <a:noFill/>
          <a:ln w="38160">
            <a:solidFill>
              <a:srgbClr val="FFFFFF"/>
            </a:solidFill>
            <a:miter lim="800000"/>
            <a:headEnd/>
            <a:tailEnd/>
          </a:ln>
          <a:effectLst/>
        </p:spPr>
        <p:txBody>
          <a:bodyPr/>
          <a:lstStyle/>
          <a:p>
            <a:pPr marL="341313" indent="-341313" eaLnBrk="1" hangingPunct="1">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1.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Pregătirea elevilor pentru examenele naţionale (evaluarea la clasa a VI-a şi evaluarea naţională) . </a:t>
            </a:r>
          </a:p>
          <a:p>
            <a:pPr marL="341313" indent="-341313" eaLnBrk="1" hangingPunct="1">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2</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Parcurgerea corectă şi eficientă a programei şcolare în vigoare</a:t>
            </a:r>
          </a:p>
          <a:p>
            <a:pPr marL="341313" indent="-341313" eaLnBrk="1" hangingPunct="1">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3</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Construirea de către fiecare profesor a propriului calendar de evaluare,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respect</a:t>
            </a:r>
            <a:r>
              <a:rPr lang="en-US" sz="2000" b="1"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andu</a:t>
            </a: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-se</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unităţil</a:t>
            </a: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e</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de învăţare din programa  în vigoare</a:t>
            </a:r>
          </a:p>
          <a:p>
            <a:pPr marL="341313" indent="-341313" eaLnBrk="1" hangingPunct="1">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4</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Aplicarea corectă a modelului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comunicativ-funcţional</a:t>
            </a:r>
          </a:p>
          <a:p>
            <a:pPr marL="341313" indent="-341313">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5</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Organizarea corectă și eficientă a simulărilor examenului de evaluare națională</a:t>
            </a:r>
          </a:p>
          <a:p>
            <a:pPr marL="341313" indent="-341313" eaLnBrk="1" hangingPunct="1">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en-US" sz="2000" dirty="0" smtClean="0">
              <a:solidFill>
                <a:srgbClr val="FFFFFF"/>
              </a:solidFill>
              <a:effectLst>
                <a:outerShdw blurRad="38100" dist="38100" dir="2700000" algn="tl">
                  <a:srgbClr val="C0C0C0"/>
                </a:outerShdw>
              </a:effectLst>
            </a:endParaRPr>
          </a:p>
          <a:p>
            <a:pPr marL="341313" indent="-341313" eaLnBrk="1" hangingPunct="1">
              <a:lnSpc>
                <a:spcPct val="80000"/>
              </a:lnSpc>
              <a:spcBef>
                <a:spcPts val="500"/>
              </a:spcBef>
              <a:buClr>
                <a:srgbClr val="FFCC00"/>
              </a:buClr>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ro-RO" sz="2000" dirty="0">
              <a:solidFill>
                <a:srgbClr val="FFFFFF"/>
              </a:solidFill>
              <a:effectLst>
                <a:outerShdw blurRad="38100" dist="38100" dir="2700000" algn="tl">
                  <a:srgbClr val="C0C0C0"/>
                </a:outerShdw>
              </a:effectLst>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ext Box 1"/>
          <p:cNvSpPr txBox="1">
            <a:spLocks noChangeArrowheads="1"/>
          </p:cNvSpPr>
          <p:nvPr/>
        </p:nvSpPr>
        <p:spPr bwMode="auto">
          <a:xfrm>
            <a:off x="301625" y="228600"/>
            <a:ext cx="7851775" cy="1325563"/>
          </a:xfrm>
          <a:prstGeom prst="rect">
            <a:avLst/>
          </a:prstGeom>
          <a:noFill/>
          <a:ln w="28440">
            <a:solidFill>
              <a:srgbClr val="FFFFFF"/>
            </a:solidFill>
            <a:miter lim="800000"/>
            <a:headEnd/>
            <a:tailEnd/>
          </a:ln>
          <a:effectLst/>
        </p:spPr>
        <p:txBody>
          <a:bodyPr anchor="ctr"/>
          <a:lstStyle/>
          <a:p>
            <a:pPr algn="ct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o-RO" sz="4400" dirty="0">
                <a:solidFill>
                  <a:srgbClr val="B7E7FF"/>
                </a:solidFill>
                <a:effectLst>
                  <a:outerShdw blurRad="38100" dist="38100" dir="2700000" algn="tl">
                    <a:srgbClr val="C0C0C0"/>
                  </a:outerShdw>
                </a:effectLst>
              </a:rPr>
              <a:t>Măsuri </a:t>
            </a:r>
            <a:r>
              <a:rPr lang="ro-RO" sz="4400" dirty="0" err="1">
                <a:solidFill>
                  <a:srgbClr val="B7E7FF"/>
                </a:solidFill>
                <a:effectLst>
                  <a:outerShdw blurRad="38100" dist="38100" dir="2700000" algn="tl">
                    <a:srgbClr val="C0C0C0"/>
                  </a:outerShdw>
                </a:effectLst>
              </a:rPr>
              <a:t>remediale</a:t>
            </a:r>
            <a:r>
              <a:rPr lang="ro-RO" sz="4400" dirty="0">
                <a:solidFill>
                  <a:srgbClr val="B7E7FF"/>
                </a:solidFill>
                <a:effectLst>
                  <a:outerShdw blurRad="38100" dist="38100" dir="2700000" algn="tl">
                    <a:srgbClr val="C0C0C0"/>
                  </a:outerShdw>
                </a:effectLst>
              </a:rPr>
              <a:t> - liceu</a:t>
            </a:r>
          </a:p>
        </p:txBody>
      </p:sp>
      <p:sp>
        <p:nvSpPr>
          <p:cNvPr id="10242" name="Text Box 2"/>
          <p:cNvSpPr txBox="1">
            <a:spLocks noChangeArrowheads="1"/>
          </p:cNvSpPr>
          <p:nvPr/>
        </p:nvSpPr>
        <p:spPr bwMode="auto">
          <a:xfrm>
            <a:off x="301625" y="1676400"/>
            <a:ext cx="7851775" cy="4422775"/>
          </a:xfrm>
          <a:prstGeom prst="rect">
            <a:avLst/>
          </a:prstGeom>
          <a:noFill/>
          <a:ln w="38160">
            <a:solidFill>
              <a:srgbClr val="FFFFFF"/>
            </a:solidFill>
            <a:miter lim="800000"/>
            <a:headEnd/>
            <a:tailEnd/>
          </a:ln>
          <a:effectLst/>
        </p:spPr>
        <p:txBody>
          <a:bodyPr/>
          <a:lstStyle/>
          <a:p>
            <a:pPr marL="341313" indent="-341313" eaLnBrk="1" hangingPunct="1">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1. Promovarea sistemului de interasistențe și tutorat la nivelul </a:t>
            </a:r>
            <a:r>
              <a:rPr lang="en-US" sz="2000" b="1"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unitatilor</a:t>
            </a: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de </a:t>
            </a:r>
            <a:r>
              <a:rPr lang="en-US" sz="2000" b="1"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invatamant</a:t>
            </a: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consorțiilor</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  grupurilor de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licee</a:t>
            </a:r>
            <a:endPar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endParaRPr>
          </a:p>
          <a:p>
            <a:pPr marL="341313" indent="-341313" eaLnBrk="1" hangingPunct="1">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2</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Monitorizarea consecventă a  pregătirii elevilor pentru examenul de bacalaureat </a:t>
            </a:r>
          </a:p>
          <a:p>
            <a:pPr marL="341313" indent="-341313" eaLnBrk="1" hangingPunct="1">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3</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Parcurgerea  integrală a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programe</a:t>
            </a:r>
            <a:r>
              <a:rPr lang="en-US" sz="2000" b="1"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lor</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şcolare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și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aprofundarea  temelor care se regăsesc în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program</a:t>
            </a:r>
            <a:r>
              <a:rPr lang="en-US" sz="2000" b="1"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ele</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de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bac</a:t>
            </a: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a</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laureat</a:t>
            </a:r>
            <a:endPar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endParaRPr>
          </a:p>
          <a:p>
            <a:pPr marL="341313" indent="-341313">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4. </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Construirea de către fiecare profesor a propriului calendar de evaluare,  respect</a:t>
            </a:r>
            <a:r>
              <a:rPr lang="en-US" sz="2000" b="1"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andu</a:t>
            </a: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-se</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err="1" smtClean="0">
                <a:solidFill>
                  <a:srgbClr val="FFFFFF"/>
                </a:solidFill>
                <a:effectLst>
                  <a:outerShdw blurRad="38100" dist="38100" dir="2700000" algn="tl">
                    <a:srgbClr val="C0C0C0"/>
                  </a:outerShdw>
                </a:effectLst>
                <a:latin typeface="Times New Roman" pitchFamily="18" charset="0"/>
                <a:cs typeface="Times New Roman" pitchFamily="18" charset="0"/>
              </a:rPr>
              <a:t>unităţil</a:t>
            </a: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e</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de învăţare din programa  în vigoare</a:t>
            </a:r>
            <a:endPar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endParaRPr>
          </a:p>
          <a:p>
            <a:pPr marL="341313" indent="-341313" eaLnBrk="1" hangingPunct="1">
              <a:lnSpc>
                <a:spcPct val="80000"/>
              </a:lnSpc>
              <a:spcBef>
                <a:spcPts val="5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en-US"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5</a:t>
            </a:r>
            <a:r>
              <a:rPr lang="ro-RO" sz="2000" b="1" i="1" dirty="0" smtClean="0">
                <a:solidFill>
                  <a:srgbClr val="FFFFFF"/>
                </a:solidFill>
                <a:effectLst>
                  <a:outerShdw blurRad="38100" dist="38100" dir="2700000" algn="tl">
                    <a:srgbClr val="C0C0C0"/>
                  </a:outerShdw>
                </a:effectLst>
                <a:latin typeface="Times New Roman" pitchFamily="18" charset="0"/>
                <a:cs typeface="Times New Roman" pitchFamily="18" charset="0"/>
              </a:rPr>
              <a:t>. </a:t>
            </a:r>
            <a:r>
              <a:rPr lang="ro-RO" sz="2000" b="1" i="1" dirty="0">
                <a:solidFill>
                  <a:srgbClr val="FFFFFF"/>
                </a:solidFill>
                <a:effectLst>
                  <a:outerShdw blurRad="38100" dist="38100" dir="2700000" algn="tl">
                    <a:srgbClr val="C0C0C0"/>
                  </a:outerShdw>
                </a:effectLst>
                <a:latin typeface="Times New Roman" pitchFamily="18" charset="0"/>
                <a:cs typeface="Times New Roman" pitchFamily="18" charset="0"/>
              </a:rPr>
              <a:t>Organizarea corectă și eficientă a simulărilor examenului de bacalaureat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1"/>
          <p:cNvSpPr txBox="1">
            <a:spLocks noChangeArrowheads="1"/>
          </p:cNvSpPr>
          <p:nvPr/>
        </p:nvSpPr>
        <p:spPr bwMode="auto">
          <a:xfrm>
            <a:off x="301625" y="228600"/>
            <a:ext cx="8510588" cy="1325563"/>
          </a:xfrm>
          <a:prstGeom prst="rect">
            <a:avLst/>
          </a:prstGeom>
          <a:noFill/>
          <a:ln w="57240">
            <a:solidFill>
              <a:srgbClr val="FFFFFF"/>
            </a:solidFill>
            <a:miter lim="800000"/>
            <a:headEnd/>
            <a:tailEnd/>
          </a:ln>
          <a:effectLst/>
        </p:spPr>
        <p:txBody>
          <a:bodyPr anchor="ctr"/>
          <a:lstStyle/>
          <a:p>
            <a:pPr algn="ct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o-RO" sz="2400" b="1" dirty="0">
                <a:solidFill>
                  <a:srgbClr val="B7E7FF"/>
                </a:solidFill>
                <a:effectLst>
                  <a:outerShdw blurRad="38100" dist="38100" dir="2700000" algn="tl">
                    <a:srgbClr val="C0C0C0"/>
                  </a:outerShdw>
                </a:effectLst>
              </a:rPr>
              <a:t>Cadrul normativ</a:t>
            </a:r>
            <a:r>
              <a:rPr lang="ro-RO" sz="2400" dirty="0">
                <a:solidFill>
                  <a:srgbClr val="B7E7FF"/>
                </a:solidFill>
                <a:effectLst>
                  <a:outerShdw blurRad="38100" dist="38100" dir="2700000" algn="tl">
                    <a:srgbClr val="C0C0C0"/>
                  </a:outerShdw>
                </a:effectLst>
              </a:rPr>
              <a:t> </a:t>
            </a:r>
            <a:r>
              <a:rPr lang="ro-RO" sz="2400" b="1" dirty="0">
                <a:solidFill>
                  <a:srgbClr val="B7E7FF"/>
                </a:solidFill>
                <a:effectLst>
                  <a:outerShdw blurRad="38100" dist="38100" dir="2700000" algn="tl">
                    <a:srgbClr val="C0C0C0"/>
                  </a:outerShdw>
                </a:effectLst>
              </a:rPr>
              <a:t>privind organizarea procesului de învățământ în anul şcolar </a:t>
            </a:r>
            <a:r>
              <a:rPr lang="ro-RO" sz="2400" b="1" dirty="0" smtClean="0">
                <a:solidFill>
                  <a:srgbClr val="B7E7FF"/>
                </a:solidFill>
                <a:effectLst>
                  <a:outerShdw blurRad="38100" dist="38100" dir="2700000" algn="tl">
                    <a:srgbClr val="C0C0C0"/>
                  </a:outerShdw>
                </a:effectLst>
              </a:rPr>
              <a:t>2015– 2016</a:t>
            </a:r>
            <a:endParaRPr lang="ro-RO" sz="2400" b="1" dirty="0">
              <a:solidFill>
                <a:srgbClr val="B7E7FF"/>
              </a:solidFill>
              <a:effectLst>
                <a:outerShdw blurRad="38100" dist="38100" dir="2700000" algn="tl">
                  <a:srgbClr val="C0C0C0"/>
                </a:outerShdw>
              </a:effectLst>
            </a:endParaRPr>
          </a:p>
        </p:txBody>
      </p:sp>
      <p:sp>
        <p:nvSpPr>
          <p:cNvPr id="17410" name="Text Box 2"/>
          <p:cNvSpPr txBox="1">
            <a:spLocks noChangeArrowheads="1"/>
          </p:cNvSpPr>
          <p:nvPr/>
        </p:nvSpPr>
        <p:spPr bwMode="auto">
          <a:xfrm>
            <a:off x="301625" y="1676400"/>
            <a:ext cx="8540750" cy="4422775"/>
          </a:xfrm>
          <a:prstGeom prst="rect">
            <a:avLst/>
          </a:prstGeom>
          <a:noFill/>
          <a:ln w="28440">
            <a:solidFill>
              <a:srgbClr val="FFFFFF"/>
            </a:solidFill>
            <a:miter lim="800000"/>
            <a:headEnd/>
            <a:tailEnd/>
          </a:ln>
          <a:effectLst/>
        </p:spPr>
        <p:txBody>
          <a:bodyPr/>
          <a:lstStyle/>
          <a:p>
            <a:pPr marL="341313" indent="-341313" eaLnBrk="1" hangingPunct="1">
              <a:spcBef>
                <a:spcPts val="7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800" i="1" dirty="0">
                <a:solidFill>
                  <a:srgbClr val="FFFFFF"/>
                </a:solidFill>
                <a:effectLst>
                  <a:outerShdw blurRad="38100" dist="38100" dir="2700000" algn="tl">
                    <a:srgbClr val="C0C0C0"/>
                  </a:outerShdw>
                </a:effectLst>
                <a:latin typeface="Times New Roman" pitchFamily="18" charset="0"/>
                <a:cs typeface="Times New Roman" pitchFamily="18" charset="0"/>
              </a:rPr>
              <a:t>Măsuri/acțiuni care sunt generate de aplicarea legislației secundare subsecvente Legii educației naționale nr.1/2011, cu modificările și completările ulterioare-metodologii, regulamente - curriculum, examene naţionale, egalitate de șanse etc.</a:t>
            </a:r>
            <a:r>
              <a:rPr lang="en-US" sz="2800" i="1" dirty="0">
                <a:solidFill>
                  <a:srgbClr val="FFFFFF"/>
                </a:solidFill>
                <a:effectLst>
                  <a:outerShdw blurRad="38100" dist="38100" dir="2700000" algn="tl">
                    <a:srgbClr val="C0C0C0"/>
                  </a:outerShdw>
                </a:effectLst>
                <a:latin typeface="Times New Roman" pitchFamily="18" charset="0"/>
                <a:cs typeface="Times New Roman" pitchFamily="18" charset="0"/>
              </a:rPr>
              <a:t> </a:t>
            </a:r>
          </a:p>
          <a:p>
            <a:pPr marL="341313" indent="-341313" eaLnBrk="1" hangingPunct="1">
              <a:spcBef>
                <a:spcPts val="700"/>
              </a:spcBef>
              <a:buClr>
                <a:srgbClr val="FFCC00"/>
              </a:buClr>
              <a:buFont typeface="Wingdings" charset="2"/>
              <a:buChar char=""/>
              <a:tabLst>
                <a:tab pos="911225" algn="l"/>
                <a:tab pos="1825625" algn="l"/>
                <a:tab pos="2740025" algn="l"/>
                <a:tab pos="3654425" algn="l"/>
                <a:tab pos="4568825" algn="l"/>
                <a:tab pos="5483225" algn="l"/>
                <a:tab pos="6397625" algn="l"/>
                <a:tab pos="7312025" algn="l"/>
                <a:tab pos="8226425" algn="l"/>
                <a:tab pos="9140825" algn="l"/>
                <a:tab pos="10055225" algn="l"/>
              </a:tabLst>
            </a:pPr>
            <a:r>
              <a:rPr lang="ro-RO" sz="2800" i="1" dirty="0">
                <a:solidFill>
                  <a:srgbClr val="FFFFFF"/>
                </a:solidFill>
                <a:effectLst>
                  <a:outerShdw blurRad="38100" dist="38100" dir="2700000" algn="tl">
                    <a:srgbClr val="C0C0C0"/>
                  </a:outerShdw>
                </a:effectLst>
                <a:latin typeface="Times New Roman" pitchFamily="18" charset="0"/>
                <a:cs typeface="Times New Roman" pitchFamily="18" charset="0"/>
              </a:rPr>
              <a:t>De consultat site</a:t>
            </a:r>
            <a:r>
              <a:rPr lang="en-US" sz="2800" i="1" dirty="0">
                <a:solidFill>
                  <a:srgbClr val="FFFFFF"/>
                </a:solidFill>
                <a:effectLst>
                  <a:outerShdw blurRad="38100" dist="38100" dir="2700000" algn="tl">
                    <a:srgbClr val="C0C0C0"/>
                  </a:outerShdw>
                </a:effectLst>
                <a:latin typeface="Times New Roman" pitchFamily="18" charset="0"/>
                <a:cs typeface="Times New Roman" pitchFamily="18" charset="0"/>
              </a:rPr>
              <a:t>-</a:t>
            </a:r>
            <a:r>
              <a:rPr lang="ro-RO" sz="2800" i="1" dirty="0">
                <a:solidFill>
                  <a:srgbClr val="FFFFFF"/>
                </a:solidFill>
                <a:effectLst>
                  <a:outerShdw blurRad="38100" dist="38100" dir="2700000" algn="tl">
                    <a:srgbClr val="C0C0C0"/>
                  </a:outerShdw>
                </a:effectLst>
                <a:latin typeface="Times New Roman" pitchFamily="18" charset="0"/>
                <a:cs typeface="Times New Roman" pitchFamily="18" charset="0"/>
              </a:rPr>
              <a:t>ul </a:t>
            </a:r>
            <a:r>
              <a:rPr lang="ro-RO" sz="2800" i="1" dirty="0" err="1">
                <a:solidFill>
                  <a:srgbClr val="FFCC00"/>
                </a:solidFill>
                <a:effectLst>
                  <a:outerShdw blurRad="38100" dist="38100" dir="2700000" algn="tl">
                    <a:srgbClr val="C0C0C0"/>
                  </a:outerShdw>
                </a:effectLst>
                <a:latin typeface="Times New Roman" pitchFamily="18" charset="0"/>
                <a:cs typeface="Times New Roman" pitchFamily="18" charset="0"/>
                <a:hlinkClick r:id="rId3"/>
              </a:rPr>
              <a:t>www.edu.ro</a:t>
            </a:r>
            <a:r>
              <a:rPr lang="ro-RO" sz="2800" i="1" dirty="0">
                <a:solidFill>
                  <a:srgbClr val="FFFFFF"/>
                </a:solidFill>
                <a:effectLst>
                  <a:outerShdw blurRad="38100" dist="38100" dir="2700000" algn="tl">
                    <a:srgbClr val="C0C0C0"/>
                  </a:outerShdw>
                </a:effectLst>
                <a:latin typeface="Times New Roman" pitchFamily="18" charset="0"/>
                <a:cs typeface="Times New Roman" pitchFamily="18" charset="0"/>
              </a:rPr>
              <a:t> </a:t>
            </a:r>
          </a:p>
          <a:p>
            <a:pPr marL="341313" indent="-341313" eaLnBrk="1" hangingPunct="1">
              <a:spcBef>
                <a:spcPts val="700"/>
              </a:spcBef>
              <a:buClr>
                <a:srgbClr val="FFCC00"/>
              </a:buClr>
              <a:buFont typeface="Wingdings" charset="2"/>
              <a:buNone/>
              <a:tabLst>
                <a:tab pos="911225" algn="l"/>
                <a:tab pos="1825625" algn="l"/>
                <a:tab pos="2740025" algn="l"/>
                <a:tab pos="3654425" algn="l"/>
                <a:tab pos="4568825" algn="l"/>
                <a:tab pos="5483225" algn="l"/>
                <a:tab pos="6397625" algn="l"/>
                <a:tab pos="7312025" algn="l"/>
                <a:tab pos="8226425" algn="l"/>
                <a:tab pos="9140825" algn="l"/>
                <a:tab pos="10055225" algn="l"/>
              </a:tabLst>
            </a:pPr>
            <a:endParaRPr lang="ro-RO" sz="2800" dirty="0">
              <a:solidFill>
                <a:srgbClr val="FFFFFF"/>
              </a:solidFill>
              <a:effectLst>
                <a:outerShdw blurRad="38100" dist="38100" dir="2700000" algn="tl">
                  <a:srgbClr val="C0C0C0"/>
                </a:outerShdw>
              </a:effectLst>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a:bodyPr>
          <a:lstStyle/>
          <a:p>
            <a:pPr algn="ctr"/>
            <a:r>
              <a:rPr lang="en-US" dirty="0" smtClean="0">
                <a:solidFill>
                  <a:srgbClr val="00B0F0"/>
                </a:solidFill>
              </a:rPr>
              <a:t>TEME SUPUSE DEZBATERII</a:t>
            </a:r>
            <a:endParaRPr lang="en-US" dirty="0">
              <a:solidFill>
                <a:srgbClr val="00B0F0"/>
              </a:solidFill>
            </a:endParaRPr>
          </a:p>
        </p:txBody>
      </p:sp>
      <p:sp>
        <p:nvSpPr>
          <p:cNvPr id="3" name="Substituent conținut 2"/>
          <p:cNvSpPr>
            <a:spLocks noGrp="1"/>
          </p:cNvSpPr>
          <p:nvPr>
            <p:ph idx="1"/>
          </p:nvPr>
        </p:nvSpPr>
        <p:spPr>
          <a:xfrm>
            <a:off x="0" y="1609416"/>
            <a:ext cx="8229600" cy="4846320"/>
          </a:xfrm>
        </p:spPr>
        <p:txBody>
          <a:bodyPr>
            <a:normAutofit fontScale="92500" lnSpcReduction="10000"/>
          </a:bodyPr>
          <a:lstStyle/>
          <a:p>
            <a:pPr>
              <a:buFont typeface="Wingdings" pitchFamily="2" charset="2"/>
              <a:buChar char="v"/>
            </a:pPr>
            <a:endParaRPr lang="en-US" dirty="0" smtClean="0">
              <a:solidFill>
                <a:schemeClr val="tx2"/>
              </a:solidFill>
            </a:endParaRPr>
          </a:p>
          <a:p>
            <a:pPr>
              <a:buFont typeface="Wingdings" pitchFamily="2" charset="2"/>
              <a:buChar char="v"/>
            </a:pPr>
            <a:r>
              <a:rPr lang="ro-RO" sz="2900" dirty="0" smtClean="0">
                <a:solidFill>
                  <a:schemeClr val="tx2"/>
                </a:solidFill>
                <a:latin typeface="Times New Roman" pitchFamily="18" charset="0"/>
                <a:cs typeface="Times New Roman" pitchFamily="18" charset="0"/>
              </a:rPr>
              <a:t>1.</a:t>
            </a:r>
            <a:r>
              <a:rPr lang="ro-RO" sz="2900" b="1" dirty="0" smtClean="0">
                <a:solidFill>
                  <a:schemeClr val="tx2"/>
                </a:solidFill>
                <a:effectLst>
                  <a:outerShdw blurRad="38100" dist="38100" dir="2700000" algn="tl">
                    <a:srgbClr val="C0C0C0"/>
                  </a:outerShdw>
                </a:effectLst>
                <a:latin typeface="Times New Roman" pitchFamily="18" charset="0"/>
                <a:cs typeface="Times New Roman" pitchFamily="18" charset="0"/>
              </a:rPr>
              <a:t> </a:t>
            </a:r>
            <a:r>
              <a:rPr lang="ro-RO" sz="2400" b="1" dirty="0" smtClean="0">
                <a:latin typeface="Times New Roman" pitchFamily="18" charset="0"/>
                <a:cs typeface="Times New Roman" pitchFamily="18" charset="0"/>
              </a:rPr>
              <a:t>Cuvânt introductiv</a:t>
            </a:r>
            <a:endParaRPr lang="en-US" sz="2400" dirty="0" smtClean="0">
              <a:solidFill>
                <a:schemeClr val="tx2"/>
              </a:solidFill>
              <a:latin typeface="Times New Roman" pitchFamily="18" charset="0"/>
              <a:cs typeface="Times New Roman" pitchFamily="18" charset="0"/>
            </a:endParaRPr>
          </a:p>
          <a:p>
            <a:pPr>
              <a:buFont typeface="Wingdings" pitchFamily="2" charset="2"/>
              <a:buChar char="v"/>
            </a:pPr>
            <a:r>
              <a:rPr lang="ro-RO" sz="2400" dirty="0" smtClean="0">
                <a:solidFill>
                  <a:schemeClr val="tx2"/>
                </a:solidFill>
                <a:latin typeface="Times New Roman" pitchFamily="18" charset="0"/>
                <a:cs typeface="Times New Roman" pitchFamily="18" charset="0"/>
              </a:rPr>
              <a:t>2</a:t>
            </a:r>
            <a:r>
              <a:rPr lang="en-US" sz="2400" dirty="0" smtClean="0">
                <a:solidFill>
                  <a:schemeClr val="tx2"/>
                </a:solidFill>
                <a:latin typeface="Times New Roman" pitchFamily="18" charset="0"/>
                <a:cs typeface="Times New Roman" pitchFamily="18" charset="0"/>
              </a:rPr>
              <a:t>. </a:t>
            </a:r>
            <a:r>
              <a:rPr lang="ro-RO" sz="2400" b="1" dirty="0" smtClean="0">
                <a:latin typeface="Times New Roman" pitchFamily="18" charset="0"/>
                <a:cs typeface="Times New Roman" pitchFamily="18" charset="0"/>
              </a:rPr>
              <a:t>Structura anului școlar 201</a:t>
            </a:r>
            <a:r>
              <a:rPr lang="en-US" sz="2400" b="1" dirty="0" smtClean="0">
                <a:latin typeface="Times New Roman" pitchFamily="18" charset="0"/>
                <a:cs typeface="Times New Roman" pitchFamily="18" charset="0"/>
              </a:rPr>
              <a:t>5</a:t>
            </a:r>
            <a:r>
              <a:rPr lang="ro-RO" sz="2400" b="1" dirty="0" smtClean="0">
                <a:latin typeface="Times New Roman" pitchFamily="18" charset="0"/>
                <a:cs typeface="Times New Roman" pitchFamily="18" charset="0"/>
              </a:rPr>
              <a:t>-201</a:t>
            </a:r>
            <a:r>
              <a:rPr lang="en-US" sz="2400" b="1" dirty="0" smtClean="0">
                <a:latin typeface="Times New Roman" pitchFamily="18" charset="0"/>
                <a:cs typeface="Times New Roman" pitchFamily="18" charset="0"/>
              </a:rPr>
              <a:t>6</a:t>
            </a:r>
            <a:endParaRPr lang="ro-RO" sz="2400" b="1" dirty="0" smtClean="0">
              <a:latin typeface="Times New Roman" pitchFamily="18" charset="0"/>
              <a:cs typeface="Times New Roman" pitchFamily="18" charset="0"/>
            </a:endParaRPr>
          </a:p>
          <a:p>
            <a:pPr>
              <a:buFont typeface="Wingdings" pitchFamily="2" charset="2"/>
              <a:buChar char="v"/>
            </a:pPr>
            <a:r>
              <a:rPr lang="ro-RO" sz="2400" dirty="0" smtClean="0">
                <a:solidFill>
                  <a:schemeClr val="tx2"/>
                </a:solidFill>
                <a:latin typeface="Times New Roman" pitchFamily="18" charset="0"/>
                <a:cs typeface="Times New Roman" pitchFamily="18" charset="0"/>
              </a:rPr>
              <a:t>3</a:t>
            </a:r>
            <a:r>
              <a:rPr lang="en-US" sz="2400" dirty="0" smtClean="0">
                <a:solidFill>
                  <a:schemeClr val="tx2"/>
                </a:solidFill>
                <a:latin typeface="Times New Roman" pitchFamily="18" charset="0"/>
                <a:cs typeface="Times New Roman" pitchFamily="18" charset="0"/>
              </a:rPr>
              <a:t>. </a:t>
            </a:r>
            <a:r>
              <a:rPr lang="ro-RO" sz="2400" dirty="0" smtClean="0">
                <a:solidFill>
                  <a:schemeClr val="tx2"/>
                </a:solidFill>
                <a:latin typeface="Times New Roman" pitchFamily="18" charset="0"/>
                <a:cs typeface="Times New Roman" pitchFamily="18" charset="0"/>
              </a:rPr>
              <a:t> </a:t>
            </a:r>
            <a:r>
              <a:rPr lang="ro-RO" sz="2400" b="1" dirty="0" smtClean="0">
                <a:latin typeface="Times New Roman" pitchFamily="18" charset="0"/>
                <a:cs typeface="Times New Roman" pitchFamily="18" charset="0"/>
              </a:rPr>
              <a:t>Analiza SWOT a rezultatelor la examenele naționale</a:t>
            </a:r>
            <a:r>
              <a:rPr lang="en-US" sz="2400" b="1" dirty="0" smtClean="0">
                <a:latin typeface="Times New Roman" pitchFamily="18" charset="0"/>
                <a:cs typeface="Times New Roman" pitchFamily="18" charset="0"/>
              </a:rPr>
              <a:t> ,</a:t>
            </a:r>
            <a:r>
              <a:rPr lang="ro-RO" sz="2400" b="1" dirty="0" smtClean="0">
                <a:latin typeface="Times New Roman" pitchFamily="18" charset="0"/>
                <a:cs typeface="Times New Roman" pitchFamily="18" charset="0"/>
              </a:rPr>
              <a:t> anul şcolar  201</a:t>
            </a:r>
            <a:r>
              <a:rPr lang="en-US" sz="2400" b="1" dirty="0" smtClean="0">
                <a:latin typeface="Times New Roman" pitchFamily="18" charset="0"/>
                <a:cs typeface="Times New Roman" pitchFamily="18" charset="0"/>
              </a:rPr>
              <a:t>4</a:t>
            </a:r>
            <a:r>
              <a:rPr lang="ro-RO" sz="2400" b="1" dirty="0" smtClean="0">
                <a:latin typeface="Times New Roman" pitchFamily="18" charset="0"/>
                <a:cs typeface="Times New Roman" pitchFamily="18" charset="0"/>
              </a:rPr>
              <a:t>-201</a:t>
            </a:r>
            <a:r>
              <a:rPr lang="en-US" sz="2400" b="1" dirty="0" smtClean="0">
                <a:latin typeface="Times New Roman" pitchFamily="18" charset="0"/>
                <a:cs typeface="Times New Roman" pitchFamily="18" charset="0"/>
              </a:rPr>
              <a:t>5</a:t>
            </a:r>
            <a:endParaRPr lang="ro-RO" sz="2400" b="1" dirty="0" smtClean="0">
              <a:latin typeface="Times New Roman" pitchFamily="18" charset="0"/>
              <a:cs typeface="Times New Roman" pitchFamily="18" charset="0"/>
            </a:endParaRPr>
          </a:p>
          <a:p>
            <a:pPr>
              <a:buFont typeface="Wingdings" pitchFamily="2" charset="2"/>
              <a:buChar char="v"/>
            </a:pPr>
            <a:r>
              <a:rPr lang="ro-RO" sz="2400" dirty="0" smtClean="0">
                <a:solidFill>
                  <a:schemeClr val="tx2"/>
                </a:solidFill>
                <a:latin typeface="Times New Roman" pitchFamily="18" charset="0"/>
                <a:cs typeface="Times New Roman" pitchFamily="18" charset="0"/>
              </a:rPr>
              <a:t>4.  </a:t>
            </a:r>
            <a:r>
              <a:rPr lang="ro-RO" sz="2400" b="1" dirty="0" smtClean="0">
                <a:latin typeface="Times New Roman" pitchFamily="18" charset="0"/>
                <a:cs typeface="Times New Roman" pitchFamily="18" charset="0"/>
              </a:rPr>
              <a:t>Olimpiade și concursuri școlare</a:t>
            </a:r>
            <a:r>
              <a:rPr lang="en-US" sz="2400" b="1" dirty="0" smtClean="0">
                <a:latin typeface="Times New Roman" pitchFamily="18" charset="0"/>
                <a:cs typeface="Times New Roman" pitchFamily="18" charset="0"/>
              </a:rPr>
              <a:t> la MATEMATIC</a:t>
            </a:r>
            <a:r>
              <a:rPr lang="ro-RO" sz="2400" b="1" dirty="0" smtClean="0">
                <a:latin typeface="Times New Roman" pitchFamily="18" charset="0"/>
                <a:cs typeface="Times New Roman" pitchFamily="18" charset="0"/>
              </a:rPr>
              <a:t>Ă</a:t>
            </a:r>
            <a:endParaRPr lang="en-US" sz="2400" b="1" dirty="0" smtClean="0">
              <a:latin typeface="Times New Roman" pitchFamily="18" charset="0"/>
              <a:cs typeface="Times New Roman" pitchFamily="18" charset="0"/>
            </a:endParaRPr>
          </a:p>
          <a:p>
            <a:pPr>
              <a:buNone/>
            </a:pPr>
            <a:r>
              <a:rPr lang="ro-RO"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R</a:t>
            </a:r>
            <a:r>
              <a:rPr lang="ro-RO" sz="2400" b="1" dirty="0" err="1" smtClean="0">
                <a:latin typeface="Times New Roman" pitchFamily="18" charset="0"/>
                <a:cs typeface="Times New Roman" pitchFamily="18" charset="0"/>
              </a:rPr>
              <a:t>ezultate</a:t>
            </a:r>
            <a:r>
              <a:rPr lang="ro-RO" sz="2400" b="1" dirty="0" smtClean="0">
                <a:latin typeface="Times New Roman" pitchFamily="18" charset="0"/>
                <a:cs typeface="Times New Roman" pitchFamily="18" charset="0"/>
              </a:rPr>
              <a:t> obținute în </a:t>
            </a:r>
            <a:r>
              <a:rPr lang="en-US" sz="2400" b="1" dirty="0" err="1" smtClean="0">
                <a:latin typeface="Times New Roman" pitchFamily="18" charset="0"/>
                <a:cs typeface="Times New Roman" pitchFamily="18" charset="0"/>
              </a:rPr>
              <a:t>anul</a:t>
            </a:r>
            <a:r>
              <a:rPr lang="en-US" sz="2400" b="1" dirty="0" smtClean="0">
                <a:latin typeface="Times New Roman" pitchFamily="18" charset="0"/>
                <a:cs typeface="Times New Roman" pitchFamily="18" charset="0"/>
              </a:rPr>
              <a:t> </a:t>
            </a:r>
            <a:r>
              <a:rPr lang="ro-RO" sz="2400" b="1" dirty="0" smtClean="0">
                <a:latin typeface="Times New Roman" pitchFamily="18" charset="0"/>
                <a:cs typeface="Times New Roman" pitchFamily="18" charset="0"/>
              </a:rPr>
              <a:t>ș</a:t>
            </a:r>
            <a:r>
              <a:rPr lang="en-US" sz="2400" b="1" dirty="0" err="1" smtClean="0">
                <a:latin typeface="Times New Roman" pitchFamily="18" charset="0"/>
                <a:cs typeface="Times New Roman" pitchFamily="18" charset="0"/>
              </a:rPr>
              <a:t>colar</a:t>
            </a:r>
            <a:r>
              <a:rPr lang="en-US" sz="2400" b="1" dirty="0" smtClean="0">
                <a:latin typeface="Times New Roman" pitchFamily="18" charset="0"/>
                <a:cs typeface="Times New Roman" pitchFamily="18" charset="0"/>
              </a:rPr>
              <a:t> </a:t>
            </a:r>
            <a:r>
              <a:rPr lang="ro-RO" sz="2400" b="1" dirty="0" smtClean="0">
                <a:latin typeface="Times New Roman" pitchFamily="18" charset="0"/>
                <a:cs typeface="Times New Roman" pitchFamily="18" charset="0"/>
              </a:rPr>
              <a:t>201</a:t>
            </a:r>
            <a:r>
              <a:rPr lang="en-US" sz="2400" b="1" dirty="0" smtClean="0">
                <a:latin typeface="Times New Roman" pitchFamily="18" charset="0"/>
                <a:cs typeface="Times New Roman" pitchFamily="18" charset="0"/>
              </a:rPr>
              <a:t>4</a:t>
            </a:r>
            <a:r>
              <a:rPr lang="ro-RO" sz="2400" b="1" dirty="0" smtClean="0">
                <a:latin typeface="Times New Roman" pitchFamily="18" charset="0"/>
                <a:cs typeface="Times New Roman" pitchFamily="18" charset="0"/>
              </a:rPr>
              <a:t>-201</a:t>
            </a:r>
            <a:r>
              <a:rPr lang="en-US" sz="2400" b="1" dirty="0" smtClean="0">
                <a:latin typeface="Times New Roman" pitchFamily="18" charset="0"/>
                <a:cs typeface="Times New Roman" pitchFamily="18" charset="0"/>
              </a:rPr>
              <a:t>5</a:t>
            </a:r>
            <a:endParaRPr lang="ro-RO" sz="2400" b="1" dirty="0" smtClean="0">
              <a:latin typeface="Times New Roman" pitchFamily="18" charset="0"/>
              <a:cs typeface="Times New Roman" pitchFamily="18" charset="0"/>
            </a:endParaRPr>
          </a:p>
          <a:p>
            <a:pPr>
              <a:buFont typeface="Wingdings" pitchFamily="2" charset="2"/>
              <a:buChar char="v"/>
            </a:pPr>
            <a:r>
              <a:rPr lang="ro-RO" sz="2400" dirty="0" smtClean="0">
                <a:solidFill>
                  <a:schemeClr val="tx2"/>
                </a:solidFill>
                <a:latin typeface="Times New Roman" pitchFamily="18" charset="0"/>
                <a:cs typeface="Times New Roman" pitchFamily="18" charset="0"/>
              </a:rPr>
              <a:t>5.  </a:t>
            </a:r>
            <a:r>
              <a:rPr lang="ro-RO" sz="2400" b="1" dirty="0" smtClean="0">
                <a:effectLst>
                  <a:outerShdw blurRad="38100" dist="38100" dir="2700000" algn="tl">
                    <a:srgbClr val="C0C0C0"/>
                  </a:outerShdw>
                </a:effectLst>
                <a:latin typeface="Times New Roman" pitchFamily="18" charset="0"/>
                <a:cs typeface="Times New Roman" pitchFamily="18" charset="0"/>
              </a:rPr>
              <a:t>Programele şcolare, planificări, manuale</a:t>
            </a:r>
          </a:p>
          <a:p>
            <a:pPr>
              <a:buFont typeface="Wingdings" pitchFamily="2" charset="2"/>
              <a:buChar char="v"/>
            </a:pPr>
            <a:r>
              <a:rPr lang="ro-RO" sz="2400" b="1" dirty="0" smtClean="0">
                <a:solidFill>
                  <a:schemeClr val="tx2"/>
                </a:solidFill>
                <a:effectLst>
                  <a:outerShdw blurRad="38100" dist="38100" dir="2700000" algn="tl">
                    <a:srgbClr val="C0C0C0"/>
                  </a:outerShdw>
                </a:effectLst>
                <a:latin typeface="Times New Roman" pitchFamily="18" charset="0"/>
                <a:cs typeface="Times New Roman" pitchFamily="18" charset="0"/>
              </a:rPr>
              <a:t>6.  </a:t>
            </a:r>
            <a:r>
              <a:rPr lang="ro-RO" sz="2400" b="1" dirty="0" smtClean="0">
                <a:effectLst>
                  <a:outerShdw blurRad="38100" dist="38100" dir="2700000" algn="tl">
                    <a:srgbClr val="C0C0C0"/>
                  </a:outerShdw>
                </a:effectLst>
                <a:latin typeface="Times New Roman" pitchFamily="18" charset="0"/>
                <a:cs typeface="Times New Roman" pitchFamily="18" charset="0"/>
              </a:rPr>
              <a:t>Proiecte, formarea continuă</a:t>
            </a:r>
            <a:r>
              <a:rPr lang="en-US" sz="2400" b="1" dirty="0" smtClean="0">
                <a:effectLst>
                  <a:outerShdw blurRad="38100" dist="38100" dir="2700000" algn="tl">
                    <a:srgbClr val="C0C0C0"/>
                  </a:outerShdw>
                </a:effectLst>
                <a:latin typeface="Times New Roman" pitchFamily="18" charset="0"/>
                <a:cs typeface="Times New Roman" pitchFamily="18" charset="0"/>
              </a:rPr>
              <a:t>, </a:t>
            </a:r>
            <a:r>
              <a:rPr lang="en-US" sz="2400" b="1" dirty="0" err="1" smtClean="0">
                <a:effectLst>
                  <a:outerShdw blurRad="38100" dist="38100" dir="2700000" algn="tl">
                    <a:srgbClr val="C0C0C0"/>
                  </a:outerShdw>
                </a:effectLst>
                <a:latin typeface="Times New Roman" pitchFamily="18" charset="0"/>
                <a:cs typeface="Times New Roman" pitchFamily="18" charset="0"/>
              </a:rPr>
              <a:t>conversie</a:t>
            </a:r>
            <a:r>
              <a:rPr lang="en-US" sz="2400" b="1" dirty="0" smtClean="0">
                <a:effectLst>
                  <a:outerShdw blurRad="38100" dist="38100" dir="2700000" algn="tl">
                    <a:srgbClr val="C0C0C0"/>
                  </a:outerShdw>
                </a:effectLst>
                <a:latin typeface="Times New Roman" pitchFamily="18" charset="0"/>
                <a:cs typeface="Times New Roman" pitchFamily="18" charset="0"/>
              </a:rPr>
              <a:t> </a:t>
            </a:r>
            <a:r>
              <a:rPr lang="en-US" sz="2400" b="1" dirty="0" err="1" smtClean="0">
                <a:effectLst>
                  <a:outerShdw blurRad="38100" dist="38100" dir="2700000" algn="tl">
                    <a:srgbClr val="C0C0C0"/>
                  </a:outerShdw>
                </a:effectLst>
                <a:latin typeface="Times New Roman" pitchFamily="18" charset="0"/>
                <a:cs typeface="Times New Roman" pitchFamily="18" charset="0"/>
              </a:rPr>
              <a:t>profesional</a:t>
            </a:r>
            <a:r>
              <a:rPr lang="ro-RO" sz="2400" b="1" dirty="0" smtClean="0">
                <a:effectLst>
                  <a:outerShdw blurRad="38100" dist="38100" dir="2700000" algn="tl">
                    <a:srgbClr val="C0C0C0"/>
                  </a:outerShdw>
                </a:effectLst>
                <a:latin typeface="Times New Roman" pitchFamily="18" charset="0"/>
                <a:cs typeface="Times New Roman" pitchFamily="18" charset="0"/>
              </a:rPr>
              <a:t>ă</a:t>
            </a:r>
          </a:p>
          <a:p>
            <a:pPr>
              <a:buFont typeface="Wingdings" pitchFamily="2" charset="2"/>
              <a:buChar char="v"/>
            </a:pPr>
            <a:r>
              <a:rPr lang="ro-RO" sz="2400" b="1" dirty="0" smtClean="0">
                <a:solidFill>
                  <a:schemeClr val="tx2"/>
                </a:solidFill>
                <a:effectLst>
                  <a:outerShdw blurRad="38100" dist="38100" dir="2700000" algn="tl">
                    <a:srgbClr val="C0C0C0"/>
                  </a:outerShdw>
                </a:effectLst>
                <a:latin typeface="Times New Roman" pitchFamily="18" charset="0"/>
                <a:cs typeface="Times New Roman" pitchFamily="18" charset="0"/>
              </a:rPr>
              <a:t>7.  </a:t>
            </a:r>
            <a:r>
              <a:rPr lang="ro-RO" sz="2400" b="1" dirty="0" smtClean="0">
                <a:effectLst>
                  <a:outerShdw blurRad="38100" dist="38100" dir="2700000" algn="tl">
                    <a:srgbClr val="C0C0C0"/>
                  </a:outerShdw>
                </a:effectLst>
                <a:latin typeface="Times New Roman" pitchFamily="18" charset="0"/>
                <a:cs typeface="Times New Roman" pitchFamily="18" charset="0"/>
              </a:rPr>
              <a:t>Cercurile metodice</a:t>
            </a:r>
          </a:p>
          <a:p>
            <a:pPr>
              <a:buFont typeface="Wingdings" pitchFamily="2" charset="2"/>
              <a:buChar char="v"/>
            </a:pPr>
            <a:r>
              <a:rPr lang="ro-RO" sz="2400" b="1" dirty="0" smtClean="0">
                <a:solidFill>
                  <a:schemeClr val="tx2"/>
                </a:solidFill>
                <a:effectLst>
                  <a:outerShdw blurRad="38100" dist="38100" dir="2700000" algn="tl">
                    <a:srgbClr val="C0C0C0"/>
                  </a:outerShdw>
                </a:effectLst>
                <a:latin typeface="Times New Roman" pitchFamily="18" charset="0"/>
                <a:cs typeface="Times New Roman" pitchFamily="18" charset="0"/>
              </a:rPr>
              <a:t>8.</a:t>
            </a:r>
            <a:r>
              <a:rPr lang="ro-RO" sz="2400" b="1" dirty="0" smtClean="0">
                <a:effectLst>
                  <a:outerShdw blurRad="38100" dist="38100" dir="2700000" algn="tl">
                    <a:srgbClr val="C0C0C0"/>
                  </a:outerShdw>
                </a:effectLst>
                <a:latin typeface="Times New Roman" pitchFamily="18" charset="0"/>
                <a:cs typeface="Times New Roman" pitchFamily="18" charset="0"/>
              </a:rPr>
              <a:t>  Alte aspecte discutate la consfătuirile naţionale</a:t>
            </a:r>
          </a:p>
          <a:p>
            <a:pPr>
              <a:buFont typeface="Wingdings" pitchFamily="2" charset="2"/>
              <a:buChar char="v"/>
            </a:pPr>
            <a:r>
              <a:rPr lang="ro-RO" sz="2400" b="1" dirty="0" smtClean="0">
                <a:solidFill>
                  <a:schemeClr val="tx2"/>
                </a:solidFill>
                <a:effectLst>
                  <a:outerShdw blurRad="38100" dist="38100" dir="2700000" algn="tl">
                    <a:srgbClr val="C0C0C0"/>
                  </a:outerShdw>
                </a:effectLst>
                <a:latin typeface="Times New Roman" pitchFamily="18" charset="0"/>
                <a:cs typeface="Times New Roman" pitchFamily="18" charset="0"/>
              </a:rPr>
              <a:t>9.  </a:t>
            </a:r>
            <a:r>
              <a:rPr lang="ro-RO" sz="2400" b="1" dirty="0" smtClean="0">
                <a:effectLst>
                  <a:outerShdw blurRad="38100" dist="38100" dir="2700000" algn="tl">
                    <a:srgbClr val="C0C0C0"/>
                  </a:outerShdw>
                </a:effectLst>
                <a:latin typeface="Times New Roman" pitchFamily="18" charset="0"/>
                <a:cs typeface="Times New Roman" pitchFamily="18" charset="0"/>
              </a:rPr>
              <a:t>Discuţii diverse</a:t>
            </a:r>
          </a:p>
          <a:p>
            <a:pPr>
              <a:buFont typeface="Wingdings" pitchFamily="2" charset="2"/>
              <a:buChar char="v"/>
            </a:pPr>
            <a:endParaRPr lang="ro-RO" sz="3200" b="1" dirty="0" smtClean="0">
              <a:effectLst>
                <a:outerShdw blurRad="38100" dist="38100" dir="2700000" algn="tl">
                  <a:srgbClr val="C0C0C0"/>
                </a:outerShdw>
              </a:effectLst>
              <a:latin typeface="Times New Roman" pitchFamily="18" charset="0"/>
              <a:cs typeface="Times New Roman" pitchFamily="18" charset="0"/>
            </a:endParaRPr>
          </a:p>
          <a:p>
            <a:pPr>
              <a:buFont typeface="Wingdings" pitchFamily="2" charset="2"/>
              <a:buChar char="v"/>
            </a:pPr>
            <a:endParaRPr lang="ro-RO" sz="3200" b="1" dirty="0" smtClean="0">
              <a:effectLst>
                <a:outerShdw blurRad="38100" dist="38100" dir="2700000" algn="tl">
                  <a:srgbClr val="C0C0C0"/>
                </a:outerShdw>
              </a:effectLst>
              <a:latin typeface="Times New Roman" pitchFamily="18" charset="0"/>
              <a:cs typeface="Times New Roman" pitchFamily="18" charset="0"/>
            </a:endParaRPr>
          </a:p>
          <a:p>
            <a:pPr>
              <a:buFont typeface="Wingdings" pitchFamily="2" charset="2"/>
              <a:buChar char="v"/>
            </a:pPr>
            <a:endParaRPr lang="ro-RO" sz="2900" b="1" dirty="0" smtClean="0">
              <a:solidFill>
                <a:schemeClr val="tx2"/>
              </a:solidFill>
              <a:effectLst>
                <a:outerShdw blurRad="38100" dist="38100" dir="2700000" algn="tl">
                  <a:srgbClr val="C0C0C0"/>
                </a:outerShdw>
              </a:effectLst>
              <a:latin typeface="Times New Roman" pitchFamily="18" charset="0"/>
              <a:cs typeface="Times New Roman" pitchFamily="18" charset="0"/>
            </a:endParaRPr>
          </a:p>
          <a:p>
            <a:pPr>
              <a:buFont typeface="Wingdings" pitchFamily="2" charset="2"/>
              <a:buChar char="v"/>
            </a:pPr>
            <a:endParaRPr lang="ro-RO" sz="2900" b="1" dirty="0" smtClean="0">
              <a:solidFill>
                <a:schemeClr val="tx2"/>
              </a:solidFill>
              <a:effectLst>
                <a:outerShdw blurRad="38100" dist="38100" dir="2700000" algn="tl">
                  <a:srgbClr val="C0C0C0"/>
                </a:outerShdw>
              </a:effectLst>
              <a:latin typeface="Times New Roman" pitchFamily="18" charset="0"/>
              <a:cs typeface="Times New Roman" pitchFamily="18" charset="0"/>
            </a:endParaRPr>
          </a:p>
          <a:p>
            <a:pPr>
              <a:buFont typeface="Wingdings" pitchFamily="2" charset="2"/>
              <a:buChar char="v"/>
            </a:pPr>
            <a:endParaRPr lang="ro-RO" sz="2400" dirty="0" smtClean="0">
              <a:latin typeface="Times New Roman" pitchFamily="18" charset="0"/>
              <a:cs typeface="Times New Roman" pitchFamily="18" charset="0"/>
            </a:endParaRPr>
          </a:p>
          <a:p>
            <a:pPr>
              <a:buFont typeface="Wingdings" pitchFamily="2" charset="2"/>
              <a:buChar char="v"/>
            </a:pPr>
            <a:endParaRPr lang="en-US" sz="24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
          <p:cNvSpPr txBox="1">
            <a:spLocks noChangeArrowheads="1"/>
          </p:cNvSpPr>
          <p:nvPr/>
        </p:nvSpPr>
        <p:spPr bwMode="auto">
          <a:xfrm>
            <a:off x="301625" y="228600"/>
            <a:ext cx="8510588" cy="1325563"/>
          </a:xfrm>
          <a:prstGeom prst="rect">
            <a:avLst/>
          </a:prstGeom>
          <a:noFill/>
          <a:ln w="57240">
            <a:solidFill>
              <a:srgbClr val="FFFFFF"/>
            </a:solidFill>
            <a:miter lim="800000"/>
            <a:headEnd/>
            <a:tailEnd/>
          </a:ln>
          <a:effectLst/>
        </p:spPr>
        <p:txBody>
          <a:bodyPr anchor="ctr"/>
          <a:lstStyle/>
          <a:p>
            <a:pPr algn="ctr" eaLnBrk="1" hangingPunct="1">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ro-RO" sz="3600" b="1" i="1" dirty="0">
                <a:solidFill>
                  <a:srgbClr val="92D050"/>
                </a:solidFill>
                <a:effectLst>
                  <a:outerShdw blurRad="38100" dist="38100" dir="2700000" algn="tl">
                    <a:srgbClr val="C0C0C0"/>
                  </a:outerShdw>
                </a:effectLst>
                <a:latin typeface="Times New Roman" pitchFamily="18" charset="0"/>
                <a:cs typeface="Times New Roman" pitchFamily="18" charset="0"/>
              </a:rPr>
              <a:t>Să ne dorim succes în noul an școlar !</a:t>
            </a:r>
            <a:br>
              <a:rPr lang="ro-RO" sz="3600" b="1" i="1" dirty="0">
                <a:solidFill>
                  <a:srgbClr val="92D050"/>
                </a:solidFill>
                <a:effectLst>
                  <a:outerShdw blurRad="38100" dist="38100" dir="2700000" algn="tl">
                    <a:srgbClr val="C0C0C0"/>
                  </a:outerShdw>
                </a:effectLst>
                <a:latin typeface="Times New Roman" pitchFamily="18" charset="0"/>
                <a:cs typeface="Times New Roman" pitchFamily="18" charset="0"/>
              </a:rPr>
            </a:br>
            <a:endParaRPr lang="ro-RO" sz="3600" b="1" i="1" dirty="0">
              <a:solidFill>
                <a:srgbClr val="92D050"/>
              </a:solidFill>
              <a:effectLst>
                <a:outerShdw blurRad="38100" dist="38100" dir="2700000" algn="tl">
                  <a:srgbClr val="C0C0C0"/>
                </a:outerShdw>
              </a:effectLst>
              <a:latin typeface="Times New Roman" pitchFamily="18" charset="0"/>
              <a:cs typeface="Times New Roman" pitchFamily="18" charset="0"/>
            </a:endParaRPr>
          </a:p>
        </p:txBody>
      </p:sp>
      <p:sp>
        <p:nvSpPr>
          <p:cNvPr id="18434" name="Text Box 2"/>
          <p:cNvSpPr txBox="1">
            <a:spLocks noChangeArrowheads="1"/>
          </p:cNvSpPr>
          <p:nvPr/>
        </p:nvSpPr>
        <p:spPr bwMode="auto">
          <a:xfrm>
            <a:off x="301625" y="1676400"/>
            <a:ext cx="8540750" cy="4422775"/>
          </a:xfrm>
          <a:prstGeom prst="rect">
            <a:avLst/>
          </a:prstGeom>
          <a:noFill/>
          <a:ln w="28440">
            <a:solidFill>
              <a:srgbClr val="FFFFFF"/>
            </a:solidFill>
            <a:miter lim="800000"/>
            <a:headEnd/>
            <a:tailEnd/>
          </a:ln>
          <a:effectLst/>
        </p:spPr>
        <p:txBody>
          <a:bodyPr/>
          <a:lstStyle/>
          <a:p>
            <a:pPr eaLnBrk="1" hangingPunct="1">
              <a:spcBef>
                <a:spcPts val="800"/>
              </a:spcBef>
              <a:buClrTx/>
              <a:buFontTx/>
              <a:buNone/>
              <a:tabLst>
                <a:tab pos="569913" algn="l"/>
                <a:tab pos="1484313" algn="l"/>
                <a:tab pos="2398713" algn="l"/>
                <a:tab pos="3313113" algn="l"/>
                <a:tab pos="4227513" algn="l"/>
                <a:tab pos="5141913" algn="l"/>
                <a:tab pos="6056313" algn="l"/>
                <a:tab pos="6970713" algn="l"/>
                <a:tab pos="7885113" algn="l"/>
                <a:tab pos="8799513" algn="l"/>
                <a:tab pos="9713913" algn="l"/>
              </a:tabLst>
            </a:pPr>
            <a:endParaRPr lang="ro-RO" sz="3200" dirty="0">
              <a:solidFill>
                <a:srgbClr val="FFFFFF"/>
              </a:solidFill>
              <a:effectLst>
                <a:outerShdw blurRad="38100" dist="38100" dir="2700000" algn="tl">
                  <a:srgbClr val="C0C0C0"/>
                </a:outerShdw>
              </a:effectLst>
            </a:endParaRPr>
          </a:p>
          <a:p>
            <a:pPr eaLnBrk="1" hangingPunct="1">
              <a:spcBef>
                <a:spcPts val="800"/>
              </a:spcBef>
              <a:buClrTx/>
              <a:buFontTx/>
              <a:buNone/>
              <a:tabLst>
                <a:tab pos="569913" algn="l"/>
                <a:tab pos="1484313" algn="l"/>
                <a:tab pos="2398713" algn="l"/>
                <a:tab pos="3313113" algn="l"/>
                <a:tab pos="4227513" algn="l"/>
                <a:tab pos="5141913" algn="l"/>
                <a:tab pos="6056313" algn="l"/>
                <a:tab pos="6970713" algn="l"/>
                <a:tab pos="7885113" algn="l"/>
                <a:tab pos="8799513" algn="l"/>
                <a:tab pos="9713913" algn="l"/>
              </a:tabLst>
            </a:pPr>
            <a:r>
              <a:rPr lang="ro-RO" sz="3200" dirty="0">
                <a:solidFill>
                  <a:srgbClr val="FFFFFF"/>
                </a:solidFill>
                <a:effectLst>
                  <a:outerShdw blurRad="38100" dist="38100" dir="2700000" algn="tl">
                    <a:srgbClr val="C0C0C0"/>
                  </a:outerShdw>
                </a:effectLst>
              </a:rPr>
              <a:t>	</a:t>
            </a:r>
          </a:p>
          <a:p>
            <a:pPr algn="ctr" eaLnBrk="1" hangingPunct="1">
              <a:spcBef>
                <a:spcPts val="700"/>
              </a:spcBef>
              <a:buClrTx/>
              <a:buFontTx/>
              <a:buNone/>
              <a:tabLst>
                <a:tab pos="569913" algn="l"/>
                <a:tab pos="1484313" algn="l"/>
                <a:tab pos="2398713" algn="l"/>
                <a:tab pos="3313113" algn="l"/>
                <a:tab pos="4227513" algn="l"/>
                <a:tab pos="5141913" algn="l"/>
                <a:tab pos="6056313" algn="l"/>
                <a:tab pos="6970713" algn="l"/>
                <a:tab pos="7885113" algn="l"/>
                <a:tab pos="8799513" algn="l"/>
                <a:tab pos="9713913" algn="l"/>
              </a:tabLst>
            </a:pPr>
            <a:endParaRPr lang="ro-RO" dirty="0">
              <a:solidFill>
                <a:srgbClr val="FFFFFF"/>
              </a:solidFill>
              <a:effectLst>
                <a:outerShdw blurRad="38100" dist="38100" dir="2700000" algn="tl">
                  <a:srgbClr val="C0C0C0"/>
                </a:outerShdw>
              </a:effectLst>
            </a:endParaRPr>
          </a:p>
          <a:p>
            <a:pPr eaLnBrk="1" hangingPunct="1">
              <a:spcBef>
                <a:spcPts val="800"/>
              </a:spcBef>
              <a:buClrTx/>
              <a:buFontTx/>
              <a:buNone/>
              <a:tabLst>
                <a:tab pos="569913" algn="l"/>
                <a:tab pos="1484313" algn="l"/>
                <a:tab pos="2398713" algn="l"/>
                <a:tab pos="3313113" algn="l"/>
                <a:tab pos="4227513" algn="l"/>
                <a:tab pos="5141913" algn="l"/>
                <a:tab pos="6056313" algn="l"/>
                <a:tab pos="6970713" algn="l"/>
                <a:tab pos="7885113" algn="l"/>
                <a:tab pos="8799513" algn="l"/>
                <a:tab pos="9713913" algn="l"/>
              </a:tabLst>
            </a:pPr>
            <a:endParaRPr lang="ro-RO" sz="3200" dirty="0">
              <a:solidFill>
                <a:srgbClr val="FFFFFF"/>
              </a:solidFill>
              <a:effectLst>
                <a:outerShdw blurRad="38100" dist="38100" dir="2700000" algn="tl">
                  <a:srgbClr val="C0C0C0"/>
                </a:outerShdw>
              </a:effectLst>
            </a:endParaRPr>
          </a:p>
          <a:p>
            <a:pPr eaLnBrk="1" hangingPunct="1">
              <a:spcBef>
                <a:spcPts val="800"/>
              </a:spcBef>
              <a:buClrTx/>
              <a:buFontTx/>
              <a:buNone/>
              <a:tabLst>
                <a:tab pos="569913" algn="l"/>
                <a:tab pos="1484313" algn="l"/>
                <a:tab pos="2398713" algn="l"/>
                <a:tab pos="3313113" algn="l"/>
                <a:tab pos="4227513" algn="l"/>
                <a:tab pos="5141913" algn="l"/>
                <a:tab pos="6056313" algn="l"/>
                <a:tab pos="6970713" algn="l"/>
                <a:tab pos="7885113" algn="l"/>
                <a:tab pos="8799513" algn="l"/>
                <a:tab pos="9713913" algn="l"/>
              </a:tabLst>
            </a:pPr>
            <a:endParaRPr lang="ro-RO" sz="3200" dirty="0">
              <a:solidFill>
                <a:srgbClr val="FFFFFF"/>
              </a:solidFill>
              <a:effectLst>
                <a:outerShdw blurRad="38100" dist="38100" dir="2700000" algn="tl">
                  <a:srgbClr val="C0C0C0"/>
                </a:outerShdw>
              </a:effectLst>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ln w="76200">
            <a:solidFill>
              <a:srgbClr val="3366FF"/>
            </a:solidFill>
          </a:ln>
        </p:spPr>
        <p:txBody>
          <a:bodyPr/>
          <a:lstStyle/>
          <a:p>
            <a:pPr algn="ctr" eaLnBrk="1" hangingPunct="1"/>
            <a:r>
              <a:rPr lang="ro-RO" sz="2400" b="1" dirty="0" smtClean="0">
                <a:solidFill>
                  <a:srgbClr val="0000FF"/>
                </a:solidFill>
              </a:rPr>
              <a:t>Cadrul normativ privind organizarea procesului de învățământ în anul şcolar 201</a:t>
            </a:r>
            <a:r>
              <a:rPr lang="en-US" sz="2400" b="1" dirty="0" smtClean="0">
                <a:solidFill>
                  <a:srgbClr val="0000FF"/>
                </a:solidFill>
              </a:rPr>
              <a:t>5 </a:t>
            </a:r>
            <a:r>
              <a:rPr lang="ro-RO" sz="2400" b="1" dirty="0" smtClean="0">
                <a:solidFill>
                  <a:srgbClr val="0000FF"/>
                </a:solidFill>
              </a:rPr>
              <a:t>– 201</a:t>
            </a:r>
            <a:r>
              <a:rPr lang="en-US" sz="2400" b="1" dirty="0" smtClean="0">
                <a:solidFill>
                  <a:srgbClr val="0000FF"/>
                </a:solidFill>
              </a:rPr>
              <a:t>6</a:t>
            </a:r>
          </a:p>
        </p:txBody>
      </p:sp>
      <p:sp>
        <p:nvSpPr>
          <p:cNvPr id="4099" name="Rectangle 3"/>
          <p:cNvSpPr>
            <a:spLocks noGrp="1" noChangeArrowheads="1"/>
          </p:cNvSpPr>
          <p:nvPr>
            <p:ph idx="1"/>
          </p:nvPr>
        </p:nvSpPr>
        <p:spPr>
          <a:solidFill>
            <a:srgbClr val="FFCC99"/>
          </a:solidFill>
          <a:ln w="57150">
            <a:solidFill>
              <a:srgbClr val="0000FF"/>
            </a:solidFill>
          </a:ln>
        </p:spPr>
        <p:txBody>
          <a:bodyPr/>
          <a:lstStyle/>
          <a:p>
            <a:pPr eaLnBrk="1" hangingPunct="1"/>
            <a:endParaRPr lang="en-US" sz="2400" dirty="0" smtClean="0">
              <a:latin typeface="Times New Roman" pitchFamily="18" charset="0"/>
              <a:cs typeface="Times New Roman" pitchFamily="18" charset="0"/>
            </a:endParaRPr>
          </a:p>
          <a:p>
            <a:r>
              <a:rPr lang="ro-RO" sz="2400" dirty="0" smtClean="0">
                <a:latin typeface="Times New Roman" pitchFamily="18" charset="0"/>
                <a:cs typeface="Times New Roman" pitchFamily="18" charset="0"/>
              </a:rPr>
              <a:t>Cunoașterea și aplicarea</a:t>
            </a:r>
            <a:r>
              <a:rPr lang="en-US" sz="2400" dirty="0" smtClean="0">
                <a:latin typeface="Times New Roman" pitchFamily="18" charset="0"/>
                <a:cs typeface="Times New Roman" pitchFamily="18" charset="0"/>
              </a:rPr>
              <a:t> </a:t>
            </a:r>
            <a:r>
              <a:rPr lang="ro-RO" sz="2400" dirty="0" smtClean="0">
                <a:latin typeface="Times New Roman" pitchFamily="18" charset="0"/>
                <a:cs typeface="Times New Roman" pitchFamily="18" charset="0"/>
              </a:rPr>
              <a:t>curriculumului național</a:t>
            </a:r>
            <a:r>
              <a:rPr lang="en-US" sz="2400" dirty="0" smtClean="0">
                <a:latin typeface="Times New Roman" pitchFamily="18" charset="0"/>
                <a:cs typeface="Times New Roman" pitchFamily="18" charset="0"/>
              </a:rPr>
              <a:t> </a:t>
            </a:r>
            <a:r>
              <a:rPr lang="ro-RO" sz="2400" dirty="0" smtClean="0">
                <a:latin typeface="Times New Roman" pitchFamily="18" charset="0"/>
                <a:cs typeface="Times New Roman" pitchFamily="18" charset="0"/>
              </a:rPr>
              <a:t>ş</a:t>
            </a:r>
            <a:r>
              <a:rPr lang="en-US" sz="2400" dirty="0" err="1" smtClean="0">
                <a:latin typeface="Times New Roman" pitchFamily="18" charset="0"/>
                <a:cs typeface="Times New Roman" pitchFamily="18" charset="0"/>
              </a:rPr>
              <a:t>i</a:t>
            </a:r>
            <a:r>
              <a:rPr lang="en-US" sz="2400" dirty="0" smtClean="0">
                <a:latin typeface="Times New Roman" pitchFamily="18" charset="0"/>
                <a:cs typeface="Times New Roman" pitchFamily="18" charset="0"/>
              </a:rPr>
              <a:t> a</a:t>
            </a:r>
            <a:r>
              <a:rPr lang="ro-RO" sz="2400" dirty="0" smtClean="0">
                <a:latin typeface="Times New Roman" pitchFamily="18" charset="0"/>
                <a:cs typeface="Times New Roman" pitchFamily="18" charset="0"/>
              </a:rPr>
              <a:t> legislației </a:t>
            </a:r>
          </a:p>
          <a:p>
            <a:pPr eaLnBrk="1" hangingPunct="1"/>
            <a:r>
              <a:rPr lang="ro-RO" sz="2400" dirty="0" smtClean="0">
                <a:latin typeface="Times New Roman" pitchFamily="18" charset="0"/>
                <a:cs typeface="Times New Roman" pitchFamily="18" charset="0"/>
              </a:rPr>
              <a:t>Examenele naţionale, concursurile și olimpiadele școlare - noutăți, măsuri și acțiuni necesare</a:t>
            </a:r>
          </a:p>
          <a:p>
            <a:pPr eaLnBrk="1" hangingPunct="1"/>
            <a:r>
              <a:rPr lang="ro-RO" sz="2400" dirty="0" smtClean="0">
                <a:latin typeface="Times New Roman" pitchFamily="18" charset="0"/>
                <a:cs typeface="Times New Roman" pitchFamily="18" charset="0"/>
              </a:rPr>
              <a:t>Programe şcolare în vigoare</a:t>
            </a:r>
          </a:p>
          <a:p>
            <a:pPr eaLnBrk="1" hangingPunct="1"/>
            <a:r>
              <a:rPr lang="ro-RO" sz="2400" dirty="0" smtClean="0">
                <a:latin typeface="Times New Roman" pitchFamily="18" charset="0"/>
                <a:cs typeface="Times New Roman" pitchFamily="18" charset="0"/>
              </a:rPr>
              <a:t>Cursuri opţionale</a:t>
            </a:r>
          </a:p>
          <a:p>
            <a:pPr eaLnBrk="1" hangingPunct="1"/>
            <a:endParaRPr lang="ro-RO" sz="2400" dirty="0" smtClean="0">
              <a:latin typeface="Times New Roman" pitchFamily="18" charset="0"/>
              <a:cs typeface="Times New Roman" pitchFamily="18" charset="0"/>
            </a:endParaRPr>
          </a:p>
          <a:p>
            <a:pPr eaLnBrk="1" hangingPunct="1"/>
            <a:endParaRPr lang="en-US" dirty="0" smtClean="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a:xfrm>
            <a:off x="1435608" y="274638"/>
            <a:ext cx="6565392" cy="1249362"/>
          </a:xfrm>
        </p:spPr>
        <p:txBody>
          <a:bodyPr>
            <a:normAutofit fontScale="90000"/>
          </a:bodyPr>
          <a:lstStyle/>
          <a:p>
            <a:pPr algn="ctr"/>
            <a:r>
              <a:rPr lang="en-US" dirty="0" err="1" smtClean="0">
                <a:solidFill>
                  <a:srgbClr val="00B0F0"/>
                </a:solidFill>
              </a:rPr>
              <a:t>Structura</a:t>
            </a:r>
            <a:r>
              <a:rPr lang="en-US" dirty="0" smtClean="0">
                <a:solidFill>
                  <a:srgbClr val="00B0F0"/>
                </a:solidFill>
              </a:rPr>
              <a:t> </a:t>
            </a:r>
            <a:r>
              <a:rPr lang="en-US" dirty="0" err="1" smtClean="0">
                <a:solidFill>
                  <a:srgbClr val="00B0F0"/>
                </a:solidFill>
              </a:rPr>
              <a:t>anului</a:t>
            </a:r>
            <a:r>
              <a:rPr lang="en-US" dirty="0" smtClean="0">
                <a:solidFill>
                  <a:srgbClr val="00B0F0"/>
                </a:solidFill>
              </a:rPr>
              <a:t> </a:t>
            </a:r>
            <a:r>
              <a:rPr lang="ro-RO" dirty="0" smtClean="0">
                <a:solidFill>
                  <a:srgbClr val="00B0F0"/>
                </a:solidFill>
              </a:rPr>
              <a:t>școlar </a:t>
            </a:r>
            <a:r>
              <a:rPr lang="en-US" dirty="0" smtClean="0">
                <a:solidFill>
                  <a:srgbClr val="00B0F0"/>
                </a:solidFill>
              </a:rPr>
              <a:t/>
            </a:r>
            <a:br>
              <a:rPr lang="en-US" dirty="0" smtClean="0">
                <a:solidFill>
                  <a:srgbClr val="00B0F0"/>
                </a:solidFill>
              </a:rPr>
            </a:br>
            <a:r>
              <a:rPr lang="ro-RO" dirty="0" smtClean="0">
                <a:solidFill>
                  <a:srgbClr val="00B0F0"/>
                </a:solidFill>
              </a:rPr>
              <a:t>201</a:t>
            </a:r>
            <a:r>
              <a:rPr lang="en-US" dirty="0" smtClean="0">
                <a:solidFill>
                  <a:srgbClr val="00B0F0"/>
                </a:solidFill>
              </a:rPr>
              <a:t>5</a:t>
            </a:r>
            <a:r>
              <a:rPr lang="ro-RO" dirty="0" smtClean="0">
                <a:solidFill>
                  <a:srgbClr val="00B0F0"/>
                </a:solidFill>
              </a:rPr>
              <a:t>-201</a:t>
            </a:r>
            <a:r>
              <a:rPr lang="en-US" dirty="0" smtClean="0">
                <a:solidFill>
                  <a:srgbClr val="00B0F0"/>
                </a:solidFill>
              </a:rPr>
              <a:t>6</a:t>
            </a:r>
            <a:r>
              <a:rPr lang="en-US" dirty="0" smtClean="0">
                <a:solidFill>
                  <a:srgbClr val="C00000"/>
                </a:solidFill>
              </a:rPr>
              <a:t/>
            </a:r>
            <a:br>
              <a:rPr lang="en-US" dirty="0" smtClean="0">
                <a:solidFill>
                  <a:srgbClr val="C00000"/>
                </a:solidFill>
              </a:rPr>
            </a:br>
            <a:r>
              <a:rPr lang="en-US" sz="1200" dirty="0" smtClean="0">
                <a:solidFill>
                  <a:srgbClr val="C00000"/>
                </a:solidFill>
              </a:rPr>
              <a:t> O.M. Nr</a:t>
            </a:r>
            <a:r>
              <a:rPr lang="ro-RO" sz="1200" dirty="0" smtClean="0">
                <a:solidFill>
                  <a:srgbClr val="C00000"/>
                </a:solidFill>
              </a:rPr>
              <a:t>. </a:t>
            </a:r>
            <a:r>
              <a:rPr lang="en-US" sz="1200" dirty="0" smtClean="0">
                <a:solidFill>
                  <a:srgbClr val="C00000"/>
                </a:solidFill>
              </a:rPr>
              <a:t>4496</a:t>
            </a:r>
            <a:r>
              <a:rPr lang="ro-RO" sz="1200" dirty="0" smtClean="0">
                <a:solidFill>
                  <a:srgbClr val="C00000"/>
                </a:solidFill>
              </a:rPr>
              <a:t>/</a:t>
            </a:r>
            <a:r>
              <a:rPr lang="en-US" sz="1200" dirty="0" smtClean="0">
                <a:solidFill>
                  <a:srgbClr val="C00000"/>
                </a:solidFill>
              </a:rPr>
              <a:t>13</a:t>
            </a:r>
            <a:r>
              <a:rPr lang="ro-RO" sz="1200" dirty="0" smtClean="0">
                <a:solidFill>
                  <a:srgbClr val="C00000"/>
                </a:solidFill>
              </a:rPr>
              <a:t>.0</a:t>
            </a:r>
            <a:r>
              <a:rPr lang="en-US" sz="1200" dirty="0" smtClean="0">
                <a:solidFill>
                  <a:srgbClr val="C00000"/>
                </a:solidFill>
              </a:rPr>
              <a:t>7</a:t>
            </a:r>
            <a:r>
              <a:rPr lang="ro-RO" sz="1200" dirty="0" smtClean="0">
                <a:solidFill>
                  <a:srgbClr val="C00000"/>
                </a:solidFill>
              </a:rPr>
              <a:t>.201</a:t>
            </a:r>
            <a:r>
              <a:rPr lang="en-US" sz="1200" dirty="0" smtClean="0">
                <a:solidFill>
                  <a:srgbClr val="C00000"/>
                </a:solidFill>
              </a:rPr>
              <a:t>5</a:t>
            </a:r>
            <a:endParaRPr lang="en-US" b="1" dirty="0">
              <a:solidFill>
                <a:srgbClr val="C00000"/>
              </a:solidFill>
            </a:endParaRPr>
          </a:p>
        </p:txBody>
      </p:sp>
      <p:sp>
        <p:nvSpPr>
          <p:cNvPr id="3" name="Substituent conținut 2"/>
          <p:cNvSpPr>
            <a:spLocks noGrp="1"/>
          </p:cNvSpPr>
          <p:nvPr>
            <p:ph idx="1"/>
          </p:nvPr>
        </p:nvSpPr>
        <p:spPr>
          <a:xfrm>
            <a:off x="304800" y="1524000"/>
            <a:ext cx="7696200" cy="4724400"/>
          </a:xfrm>
        </p:spPr>
        <p:txBody>
          <a:bodyPr>
            <a:normAutofit fontScale="25000" lnSpcReduction="20000"/>
          </a:bodyPr>
          <a:lstStyle/>
          <a:p>
            <a:pPr algn="r">
              <a:buNone/>
            </a:pPr>
            <a:r>
              <a:rPr lang="en-US" dirty="0" smtClean="0">
                <a:solidFill>
                  <a:srgbClr val="00B0F0"/>
                </a:solidFill>
              </a:rPr>
              <a:t>                           </a:t>
            </a:r>
          </a:p>
          <a:p>
            <a:pPr>
              <a:buNone/>
            </a:pPr>
            <a:r>
              <a:rPr lang="ro-RO" sz="800" b="1" dirty="0" smtClean="0"/>
              <a:t>Ministrul Educaţiei Naţionale, Remus </a:t>
            </a:r>
            <a:r>
              <a:rPr lang="ro-RO" sz="800" b="1" dirty="0" err="1" smtClean="0"/>
              <a:t>Pricopie</a:t>
            </a:r>
            <a:r>
              <a:rPr lang="ro-RO" sz="800" b="1" dirty="0" smtClean="0"/>
              <a:t>, a aprobat Ordinul privind structura anului şcolar 2014–2015, în conformitate cu </a:t>
            </a:r>
            <a:r>
              <a:rPr lang="ro-RO" sz="800" b="1" dirty="0" err="1" smtClean="0"/>
              <a:t>Hotarârea</a:t>
            </a:r>
            <a:r>
              <a:rPr lang="ro-RO" sz="800" b="1" dirty="0" smtClean="0"/>
              <a:t> Guvernului nr. 185/2013. Potrivit documentului, anul şcolar 2014-2015 are 36 de săptămâni de cursuri, însumând 177 de zile lucrătoare.</a:t>
            </a:r>
            <a:endParaRPr lang="en-US" sz="800" dirty="0" smtClean="0"/>
          </a:p>
          <a:p>
            <a:pPr>
              <a:buNone/>
            </a:pPr>
            <a:r>
              <a:rPr lang="vi-VN" sz="8000" b="1" dirty="0" smtClean="0">
                <a:solidFill>
                  <a:srgbClr val="FF0000"/>
                </a:solidFill>
                <a:latin typeface="Times New Roman" pitchFamily="18" charset="0"/>
                <a:cs typeface="Times New Roman" pitchFamily="18" charset="0"/>
              </a:rPr>
              <a:t>Anul şcolar 201</a:t>
            </a:r>
            <a:r>
              <a:rPr lang="en-US" sz="8000" b="1" dirty="0" smtClean="0">
                <a:solidFill>
                  <a:srgbClr val="FF0000"/>
                </a:solidFill>
                <a:latin typeface="Times New Roman" pitchFamily="18" charset="0"/>
                <a:cs typeface="Times New Roman" pitchFamily="18" charset="0"/>
              </a:rPr>
              <a:t>5</a:t>
            </a:r>
            <a:r>
              <a:rPr lang="vi-VN" sz="8000" b="1" dirty="0" smtClean="0">
                <a:solidFill>
                  <a:srgbClr val="FF0000"/>
                </a:solidFill>
                <a:latin typeface="Times New Roman" pitchFamily="18" charset="0"/>
                <a:cs typeface="Times New Roman" pitchFamily="18" charset="0"/>
              </a:rPr>
              <a:t>-201</a:t>
            </a:r>
            <a:r>
              <a:rPr lang="en-US" sz="8000" b="1" dirty="0" smtClean="0">
                <a:solidFill>
                  <a:srgbClr val="FF0000"/>
                </a:solidFill>
                <a:latin typeface="Times New Roman" pitchFamily="18" charset="0"/>
                <a:cs typeface="Times New Roman" pitchFamily="18" charset="0"/>
              </a:rPr>
              <a:t>6</a:t>
            </a:r>
            <a:r>
              <a:rPr lang="vi-VN" sz="8000" b="1" dirty="0" smtClean="0">
                <a:solidFill>
                  <a:srgbClr val="FF0000"/>
                </a:solidFill>
                <a:latin typeface="Times New Roman" pitchFamily="18" charset="0"/>
                <a:cs typeface="Times New Roman" pitchFamily="18" charset="0"/>
              </a:rPr>
              <a:t> are 36 de săptămâni de cursuri, însumând 17</a:t>
            </a:r>
            <a:r>
              <a:rPr lang="en-US" sz="8000" b="1" dirty="0" smtClean="0">
                <a:solidFill>
                  <a:srgbClr val="FF0000"/>
                </a:solidFill>
                <a:latin typeface="Times New Roman" pitchFamily="18" charset="0"/>
                <a:cs typeface="Times New Roman" pitchFamily="18" charset="0"/>
              </a:rPr>
              <a:t>7</a:t>
            </a:r>
            <a:r>
              <a:rPr lang="vi-VN" sz="8000" b="1" dirty="0" smtClean="0">
                <a:solidFill>
                  <a:srgbClr val="FF0000"/>
                </a:solidFill>
                <a:latin typeface="Times New Roman" pitchFamily="18" charset="0"/>
                <a:cs typeface="Times New Roman" pitchFamily="18" charset="0"/>
              </a:rPr>
              <a:t> de zile lucrătoare. </a:t>
            </a:r>
          </a:p>
          <a:p>
            <a:r>
              <a:rPr lang="vi-VN" sz="6400" dirty="0" smtClean="0">
                <a:latin typeface="Times New Roman" pitchFamily="18" charset="0"/>
                <a:cs typeface="Times New Roman" pitchFamily="18" charset="0"/>
              </a:rPr>
              <a:t>a) </a:t>
            </a:r>
            <a:r>
              <a:rPr lang="vi-VN" sz="6400" dirty="0" smtClean="0">
                <a:solidFill>
                  <a:srgbClr val="FF0000"/>
                </a:solidFill>
                <a:latin typeface="Times New Roman" pitchFamily="18" charset="0"/>
                <a:cs typeface="Times New Roman" pitchFamily="18" charset="0"/>
              </a:rPr>
              <a:t>Pentru clasele </a:t>
            </a:r>
            <a:r>
              <a:rPr lang="vi-VN" sz="6400" b="1" i="1" dirty="0" smtClean="0">
                <a:solidFill>
                  <a:srgbClr val="FF0000"/>
                </a:solidFill>
                <a:latin typeface="Times New Roman" pitchFamily="18" charset="0"/>
                <a:cs typeface="Times New Roman" pitchFamily="18" charset="0"/>
              </a:rPr>
              <a:t>terminale</a:t>
            </a:r>
            <a:r>
              <a:rPr lang="vi-VN" sz="6400" dirty="0" smtClean="0">
                <a:solidFill>
                  <a:srgbClr val="FF0000"/>
                </a:solidFill>
                <a:latin typeface="Times New Roman" pitchFamily="18" charset="0"/>
                <a:cs typeface="Times New Roman" pitchFamily="18" charset="0"/>
              </a:rPr>
              <a:t> din învățământul </a:t>
            </a:r>
            <a:r>
              <a:rPr lang="vi-VN" sz="6400" b="1" i="1" dirty="0" smtClean="0">
                <a:solidFill>
                  <a:srgbClr val="FF0000"/>
                </a:solidFill>
                <a:latin typeface="Times New Roman" pitchFamily="18" charset="0"/>
                <a:cs typeface="Times New Roman" pitchFamily="18" charset="0"/>
              </a:rPr>
              <a:t>liceal</a:t>
            </a:r>
            <a:r>
              <a:rPr lang="vi-VN" sz="6400" dirty="0" smtClean="0">
                <a:latin typeface="Times New Roman" pitchFamily="18" charset="0"/>
                <a:cs typeface="Times New Roman" pitchFamily="18" charset="0"/>
              </a:rPr>
              <a:t>, anul școlar are </a:t>
            </a:r>
            <a:r>
              <a:rPr lang="vi-VN" sz="6400" b="1" dirty="0" smtClean="0">
                <a:solidFill>
                  <a:srgbClr val="FF0000"/>
                </a:solidFill>
                <a:latin typeface="Times New Roman" pitchFamily="18" charset="0"/>
                <a:cs typeface="Times New Roman" pitchFamily="18" charset="0"/>
              </a:rPr>
              <a:t>37 </a:t>
            </a:r>
            <a:r>
              <a:rPr lang="vi-VN" sz="6400" dirty="0" smtClean="0">
                <a:latin typeface="Times New Roman" pitchFamily="18" charset="0"/>
                <a:cs typeface="Times New Roman" pitchFamily="18" charset="0"/>
              </a:rPr>
              <a:t>de săptămâni din care durata cursurilor este de </a:t>
            </a:r>
            <a:r>
              <a:rPr lang="vi-VN" sz="6400" b="1" i="1" dirty="0" smtClean="0">
                <a:solidFill>
                  <a:srgbClr val="FF0000"/>
                </a:solidFill>
                <a:latin typeface="Times New Roman" pitchFamily="18" charset="0"/>
                <a:cs typeface="Times New Roman" pitchFamily="18" charset="0"/>
              </a:rPr>
              <a:t>33 de săptămâni</a:t>
            </a:r>
            <a:r>
              <a:rPr lang="vi-VN" sz="6400" dirty="0" smtClean="0">
                <a:solidFill>
                  <a:srgbClr val="FF0000"/>
                </a:solidFill>
                <a:latin typeface="Times New Roman" pitchFamily="18" charset="0"/>
                <a:cs typeface="Times New Roman" pitchFamily="18" charset="0"/>
              </a:rPr>
              <a:t>,</a:t>
            </a:r>
            <a:r>
              <a:rPr lang="vi-VN" sz="6400" b="1" i="1" dirty="0" smtClean="0">
                <a:solidFill>
                  <a:srgbClr val="FF0000"/>
                </a:solidFill>
                <a:latin typeface="Times New Roman" pitchFamily="18" charset="0"/>
                <a:cs typeface="Times New Roman" pitchFamily="18" charset="0"/>
              </a:rPr>
              <a:t> </a:t>
            </a:r>
            <a:r>
              <a:rPr lang="vi-VN" sz="6400" b="1" i="1" dirty="0" smtClean="0">
                <a:solidFill>
                  <a:schemeClr val="accent2">
                    <a:lumMod val="75000"/>
                  </a:schemeClr>
                </a:solidFill>
                <a:latin typeface="Times New Roman" pitchFamily="18" charset="0"/>
                <a:cs typeface="Times New Roman" pitchFamily="18" charset="0"/>
              </a:rPr>
              <a:t>4 săptămâni fiind dedicate desfășurării examenului național de bacalaureat</a:t>
            </a:r>
            <a:r>
              <a:rPr lang="vi-VN" sz="6400" dirty="0" smtClean="0">
                <a:solidFill>
                  <a:schemeClr val="accent2">
                    <a:lumMod val="75000"/>
                  </a:schemeClr>
                </a:solidFill>
                <a:latin typeface="Times New Roman" pitchFamily="18" charset="0"/>
                <a:cs typeface="Times New Roman" pitchFamily="18" charset="0"/>
              </a:rPr>
              <a:t>. </a:t>
            </a:r>
            <a:r>
              <a:rPr lang="vi-VN" sz="6400" dirty="0" smtClean="0">
                <a:solidFill>
                  <a:srgbClr val="FF0000"/>
                </a:solidFill>
                <a:latin typeface="Times New Roman" pitchFamily="18" charset="0"/>
                <a:cs typeface="Times New Roman" pitchFamily="18" charset="0"/>
              </a:rPr>
              <a:t>Cursurile claselor terminale se încheie în data de</a:t>
            </a:r>
            <a:r>
              <a:rPr lang="en-US" sz="6400" dirty="0" smtClean="0">
                <a:solidFill>
                  <a:srgbClr val="FF0000"/>
                </a:solidFill>
                <a:latin typeface="Times New Roman" pitchFamily="18" charset="0"/>
                <a:cs typeface="Times New Roman" pitchFamily="18" charset="0"/>
              </a:rPr>
              <a:t> </a:t>
            </a:r>
            <a:r>
              <a:rPr lang="en-US" sz="6400" b="1" i="1" dirty="0" smtClean="0">
                <a:solidFill>
                  <a:srgbClr val="00B050"/>
                </a:solidFill>
                <a:latin typeface="Times New Roman" pitchFamily="18" charset="0"/>
                <a:cs typeface="Times New Roman" pitchFamily="18" charset="0"/>
              </a:rPr>
              <a:t>27 </a:t>
            </a:r>
            <a:r>
              <a:rPr lang="en-US" sz="6400" b="1" i="1" dirty="0" err="1" smtClean="0">
                <a:solidFill>
                  <a:srgbClr val="00B050"/>
                </a:solidFill>
                <a:latin typeface="Times New Roman" pitchFamily="18" charset="0"/>
                <a:cs typeface="Times New Roman" pitchFamily="18" charset="0"/>
              </a:rPr>
              <a:t>mai</a:t>
            </a:r>
            <a:r>
              <a:rPr lang="vi-VN" sz="6400" b="1" i="1" dirty="0" smtClean="0">
                <a:solidFill>
                  <a:srgbClr val="00B050"/>
                </a:solidFill>
                <a:latin typeface="Times New Roman" pitchFamily="18" charset="0"/>
                <a:cs typeface="Times New Roman" pitchFamily="18" charset="0"/>
              </a:rPr>
              <a:t> 201</a:t>
            </a:r>
            <a:r>
              <a:rPr lang="en-US" sz="6400" b="1" i="1" dirty="0" smtClean="0">
                <a:solidFill>
                  <a:srgbClr val="00B050"/>
                </a:solidFill>
                <a:latin typeface="Times New Roman" pitchFamily="18" charset="0"/>
                <a:cs typeface="Times New Roman" pitchFamily="18" charset="0"/>
              </a:rPr>
              <a:t>6</a:t>
            </a:r>
            <a:r>
              <a:rPr lang="vi-VN" sz="6400" i="1" dirty="0" smtClean="0">
                <a:solidFill>
                  <a:srgbClr val="00B050"/>
                </a:solidFill>
                <a:latin typeface="Times New Roman" pitchFamily="18" charset="0"/>
                <a:cs typeface="Times New Roman" pitchFamily="18" charset="0"/>
              </a:rPr>
              <a:t>. </a:t>
            </a:r>
          </a:p>
          <a:p>
            <a:r>
              <a:rPr lang="vi-VN" sz="6400" dirty="0" smtClean="0">
                <a:latin typeface="Times New Roman" pitchFamily="18" charset="0"/>
                <a:cs typeface="Times New Roman" pitchFamily="18" charset="0"/>
              </a:rPr>
              <a:t>b) </a:t>
            </a:r>
            <a:r>
              <a:rPr lang="vi-VN" sz="6400" dirty="0" smtClean="0">
                <a:solidFill>
                  <a:srgbClr val="FF0000"/>
                </a:solidFill>
                <a:latin typeface="Times New Roman" pitchFamily="18" charset="0"/>
                <a:cs typeface="Times New Roman" pitchFamily="18" charset="0"/>
              </a:rPr>
              <a:t>Pentru </a:t>
            </a:r>
            <a:r>
              <a:rPr lang="vi-VN" sz="6400" b="1" i="1" dirty="0" smtClean="0">
                <a:solidFill>
                  <a:srgbClr val="FF0000"/>
                </a:solidFill>
                <a:latin typeface="Times New Roman" pitchFamily="18" charset="0"/>
                <a:cs typeface="Times New Roman" pitchFamily="18" charset="0"/>
              </a:rPr>
              <a:t>clasa a VIII-a</a:t>
            </a:r>
            <a:r>
              <a:rPr lang="vi-VN" sz="6400" dirty="0" smtClean="0">
                <a:solidFill>
                  <a:srgbClr val="FF0000"/>
                </a:solidFill>
                <a:latin typeface="Times New Roman" pitchFamily="18" charset="0"/>
                <a:cs typeface="Times New Roman" pitchFamily="18" charset="0"/>
              </a:rPr>
              <a:t>, anul școlar are </a:t>
            </a:r>
            <a:r>
              <a:rPr lang="vi-VN" sz="6400" b="1" i="1" dirty="0" smtClean="0">
                <a:solidFill>
                  <a:srgbClr val="FF0000"/>
                </a:solidFill>
                <a:latin typeface="Times New Roman" pitchFamily="18" charset="0"/>
                <a:cs typeface="Times New Roman" pitchFamily="18" charset="0"/>
              </a:rPr>
              <a:t>36 de săptămâni </a:t>
            </a:r>
            <a:r>
              <a:rPr lang="vi-VN" sz="6400" dirty="0" smtClean="0">
                <a:latin typeface="Times New Roman" pitchFamily="18" charset="0"/>
                <a:cs typeface="Times New Roman" pitchFamily="18" charset="0"/>
              </a:rPr>
              <a:t>din care durata cursurilor este de </a:t>
            </a:r>
            <a:r>
              <a:rPr lang="vi-VN" sz="6400" b="1" i="1" dirty="0" smtClean="0">
                <a:solidFill>
                  <a:srgbClr val="FF0000"/>
                </a:solidFill>
                <a:latin typeface="Times New Roman" pitchFamily="18" charset="0"/>
                <a:cs typeface="Times New Roman" pitchFamily="18" charset="0"/>
              </a:rPr>
              <a:t>35 de săptămâni</a:t>
            </a:r>
            <a:r>
              <a:rPr lang="vi-VN" sz="6400" dirty="0" smtClean="0">
                <a:latin typeface="Times New Roman" pitchFamily="18" charset="0"/>
                <a:cs typeface="Times New Roman" pitchFamily="18" charset="0"/>
              </a:rPr>
              <a:t>, </a:t>
            </a:r>
            <a:r>
              <a:rPr lang="vi-VN" sz="6400" b="1" i="1" dirty="0" smtClean="0">
                <a:solidFill>
                  <a:srgbClr val="7030A0"/>
                </a:solidFill>
                <a:latin typeface="Times New Roman" pitchFamily="18" charset="0"/>
                <a:cs typeface="Times New Roman" pitchFamily="18" charset="0"/>
              </a:rPr>
              <a:t>o săptămână fiind dedicată desfășurării evaluării naționale</a:t>
            </a:r>
            <a:r>
              <a:rPr lang="vi-VN" sz="6400" dirty="0" smtClean="0">
                <a:latin typeface="Times New Roman" pitchFamily="18" charset="0"/>
                <a:cs typeface="Times New Roman" pitchFamily="18" charset="0"/>
              </a:rPr>
              <a:t>. Cursurile claselor a VIII-a se încheie în data de </a:t>
            </a:r>
            <a:r>
              <a:rPr lang="vi-VN" sz="6400" b="1" i="1" dirty="0" smtClean="0">
                <a:solidFill>
                  <a:srgbClr val="00B050"/>
                </a:solidFill>
                <a:latin typeface="Times New Roman" pitchFamily="18" charset="0"/>
                <a:cs typeface="Times New Roman" pitchFamily="18" charset="0"/>
              </a:rPr>
              <a:t>1</a:t>
            </a:r>
            <a:r>
              <a:rPr lang="en-US" sz="6400" b="1" i="1" dirty="0" smtClean="0">
                <a:solidFill>
                  <a:srgbClr val="00B050"/>
                </a:solidFill>
                <a:latin typeface="Times New Roman" pitchFamily="18" charset="0"/>
                <a:cs typeface="Times New Roman" pitchFamily="18" charset="0"/>
              </a:rPr>
              <a:t>0</a:t>
            </a:r>
            <a:r>
              <a:rPr lang="vi-VN" sz="6400" b="1" i="1" dirty="0" smtClean="0">
                <a:solidFill>
                  <a:srgbClr val="00B050"/>
                </a:solidFill>
                <a:latin typeface="Times New Roman" pitchFamily="18" charset="0"/>
                <a:cs typeface="Times New Roman" pitchFamily="18" charset="0"/>
              </a:rPr>
              <a:t> iunie 201</a:t>
            </a:r>
            <a:r>
              <a:rPr lang="en-US" sz="6400" b="1" i="1" dirty="0" smtClean="0">
                <a:solidFill>
                  <a:srgbClr val="00B050"/>
                </a:solidFill>
                <a:latin typeface="Times New Roman" pitchFamily="18" charset="0"/>
                <a:cs typeface="Times New Roman" pitchFamily="18" charset="0"/>
              </a:rPr>
              <a:t>6</a:t>
            </a:r>
            <a:r>
              <a:rPr lang="vi-VN" sz="6400" dirty="0" smtClean="0">
                <a:solidFill>
                  <a:srgbClr val="00B050"/>
                </a:solidFill>
                <a:latin typeface="Times New Roman" pitchFamily="18" charset="0"/>
                <a:cs typeface="Times New Roman" pitchFamily="18" charset="0"/>
              </a:rPr>
              <a:t>. </a:t>
            </a:r>
            <a:endParaRPr lang="en-US" sz="6400" dirty="0" smtClean="0">
              <a:solidFill>
                <a:srgbClr val="00B050"/>
              </a:solidFill>
              <a:latin typeface="Times New Roman" pitchFamily="18" charset="0"/>
              <a:cs typeface="Times New Roman" pitchFamily="18" charset="0"/>
            </a:endParaRPr>
          </a:p>
          <a:p>
            <a:r>
              <a:rPr lang="en-US" sz="6400" dirty="0" smtClean="0">
                <a:latin typeface="Times New Roman" pitchFamily="18" charset="0"/>
                <a:cs typeface="Times New Roman" pitchFamily="18" charset="0"/>
              </a:rPr>
              <a:t>c)</a:t>
            </a:r>
            <a:r>
              <a:rPr lang="ro-RO" sz="6400" dirty="0" smtClean="0">
                <a:latin typeface="Times New Roman" pitchFamily="18" charset="0"/>
                <a:cs typeface="Times New Roman" pitchFamily="18" charset="0"/>
              </a:rPr>
              <a:t>Pentru clasele din </a:t>
            </a:r>
            <a:r>
              <a:rPr lang="ro-RO" sz="6400" b="1" i="1" dirty="0" smtClean="0">
                <a:solidFill>
                  <a:srgbClr val="FF0000"/>
                </a:solidFill>
                <a:latin typeface="Times New Roman" pitchFamily="18" charset="0"/>
                <a:cs typeface="Times New Roman" pitchFamily="18" charset="0"/>
              </a:rPr>
              <a:t>învăţământul liceal - filiera tehnologică</a:t>
            </a:r>
            <a:r>
              <a:rPr lang="ro-RO" sz="6400" b="1" dirty="0" smtClean="0">
                <a:latin typeface="Times New Roman" pitchFamily="18" charset="0"/>
                <a:cs typeface="Times New Roman" pitchFamily="18" charset="0"/>
              </a:rPr>
              <a:t>, cu excepţia claselor terminale</a:t>
            </a:r>
            <a:r>
              <a:rPr lang="ro-RO" sz="6400" dirty="0" smtClean="0">
                <a:latin typeface="Times New Roman" pitchFamily="18" charset="0"/>
                <a:cs typeface="Times New Roman" pitchFamily="18" charset="0"/>
              </a:rPr>
              <a:t>, durata cursurilor este </a:t>
            </a:r>
            <a:r>
              <a:rPr lang="ro-RO" sz="6400" b="1" dirty="0" smtClean="0">
                <a:latin typeface="Times New Roman" pitchFamily="18" charset="0"/>
                <a:cs typeface="Times New Roman" pitchFamily="18" charset="0"/>
              </a:rPr>
              <a:t>cea stabilită prin planurile-cadru de învăţământ în vigoare</a:t>
            </a:r>
            <a:r>
              <a:rPr lang="en-US" sz="6400" b="1" dirty="0" smtClean="0">
                <a:latin typeface="Times New Roman" pitchFamily="18" charset="0"/>
                <a:cs typeface="Times New Roman" pitchFamily="18" charset="0"/>
              </a:rPr>
              <a:t>.</a:t>
            </a:r>
            <a:endParaRPr lang="vi-VN" sz="6400" dirty="0" smtClean="0">
              <a:latin typeface="Times New Roman" pitchFamily="18" charset="0"/>
              <a:cs typeface="Times New Roman" pitchFamily="18" charset="0"/>
            </a:endParaRPr>
          </a:p>
          <a:p>
            <a:r>
              <a:rPr lang="en-US" sz="6400" dirty="0" smtClean="0">
                <a:latin typeface="Times New Roman" pitchFamily="18" charset="0"/>
                <a:cs typeface="Times New Roman" pitchFamily="18" charset="0"/>
              </a:rPr>
              <a:t>d</a:t>
            </a:r>
            <a:r>
              <a:rPr lang="vi-VN" sz="6400" dirty="0" smtClean="0">
                <a:latin typeface="Times New Roman" pitchFamily="18" charset="0"/>
                <a:cs typeface="Times New Roman" pitchFamily="18" charset="0"/>
              </a:rPr>
              <a:t>) Pentru clasele din </a:t>
            </a:r>
            <a:r>
              <a:rPr lang="vi-VN" sz="6400" b="1" i="1" dirty="0" smtClean="0">
                <a:solidFill>
                  <a:srgbClr val="FF0000"/>
                </a:solidFill>
                <a:latin typeface="Times New Roman" pitchFamily="18" charset="0"/>
                <a:cs typeface="Times New Roman" pitchFamily="18" charset="0"/>
              </a:rPr>
              <a:t>învățământul </a:t>
            </a:r>
            <a:r>
              <a:rPr lang="en-US" sz="6400" b="1" i="1" dirty="0" err="1" smtClean="0">
                <a:solidFill>
                  <a:srgbClr val="FF0000"/>
                </a:solidFill>
                <a:latin typeface="Times New Roman" pitchFamily="18" charset="0"/>
                <a:cs typeface="Times New Roman" pitchFamily="18" charset="0"/>
              </a:rPr>
              <a:t>profesional</a:t>
            </a:r>
            <a:r>
              <a:rPr lang="en-US" sz="6400" dirty="0" smtClean="0">
                <a:latin typeface="Times New Roman" pitchFamily="18" charset="0"/>
                <a:cs typeface="Times New Roman" pitchFamily="18" charset="0"/>
              </a:rPr>
              <a:t>, </a:t>
            </a:r>
            <a:r>
              <a:rPr lang="en-US" sz="6400" dirty="0" err="1" smtClean="0">
                <a:latin typeface="Times New Roman" pitchFamily="18" charset="0"/>
                <a:cs typeface="Times New Roman" pitchFamily="18" charset="0"/>
              </a:rPr>
              <a:t>durata</a:t>
            </a:r>
            <a:r>
              <a:rPr lang="en-US" sz="6400" dirty="0" smtClean="0">
                <a:latin typeface="Times New Roman" pitchFamily="18" charset="0"/>
                <a:cs typeface="Times New Roman" pitchFamily="18" charset="0"/>
              </a:rPr>
              <a:t> </a:t>
            </a:r>
            <a:r>
              <a:rPr lang="en-US" sz="6400" dirty="0" err="1" smtClean="0">
                <a:latin typeface="Times New Roman" pitchFamily="18" charset="0"/>
                <a:cs typeface="Times New Roman" pitchFamily="18" charset="0"/>
              </a:rPr>
              <a:t>cursurilor</a:t>
            </a:r>
            <a:r>
              <a:rPr lang="en-US" sz="6400" dirty="0" smtClean="0">
                <a:latin typeface="Times New Roman" pitchFamily="18" charset="0"/>
                <a:cs typeface="Times New Roman" pitchFamily="18" charset="0"/>
              </a:rPr>
              <a:t> </a:t>
            </a:r>
            <a:r>
              <a:rPr lang="en-US" sz="6400" dirty="0" err="1" smtClean="0">
                <a:latin typeface="Times New Roman" pitchFamily="18" charset="0"/>
                <a:cs typeface="Times New Roman" pitchFamily="18" charset="0"/>
              </a:rPr>
              <a:t>este</a:t>
            </a:r>
            <a:r>
              <a:rPr lang="en-US" sz="6400" dirty="0" smtClean="0">
                <a:latin typeface="Times New Roman" pitchFamily="18" charset="0"/>
                <a:cs typeface="Times New Roman" pitchFamily="18" charset="0"/>
              </a:rPr>
              <a:t> </a:t>
            </a:r>
            <a:r>
              <a:rPr lang="en-US" sz="6400" dirty="0" err="1" smtClean="0">
                <a:latin typeface="Times New Roman" pitchFamily="18" charset="0"/>
                <a:cs typeface="Times New Roman" pitchFamily="18" charset="0"/>
              </a:rPr>
              <a:t>cea</a:t>
            </a:r>
            <a:r>
              <a:rPr lang="en-US" sz="6400" dirty="0" smtClean="0">
                <a:latin typeface="Times New Roman" pitchFamily="18" charset="0"/>
                <a:cs typeface="Times New Roman" pitchFamily="18" charset="0"/>
              </a:rPr>
              <a:t> </a:t>
            </a:r>
            <a:r>
              <a:rPr lang="en-US" sz="6400" dirty="0" err="1" smtClean="0">
                <a:latin typeface="Times New Roman" pitchFamily="18" charset="0"/>
                <a:cs typeface="Times New Roman" pitchFamily="18" charset="0"/>
              </a:rPr>
              <a:t>stabilita</a:t>
            </a:r>
            <a:r>
              <a:rPr lang="en-US" sz="6400" dirty="0" smtClean="0">
                <a:latin typeface="Times New Roman" pitchFamily="18" charset="0"/>
                <a:cs typeface="Times New Roman" pitchFamily="18" charset="0"/>
              </a:rPr>
              <a:t> </a:t>
            </a:r>
            <a:r>
              <a:rPr lang="en-US" sz="6400" dirty="0" err="1" smtClean="0">
                <a:latin typeface="Times New Roman" pitchFamily="18" charset="0"/>
                <a:cs typeface="Times New Roman" pitchFamily="18" charset="0"/>
              </a:rPr>
              <a:t>prin</a:t>
            </a:r>
            <a:r>
              <a:rPr lang="en-US" sz="6400" dirty="0" smtClean="0">
                <a:latin typeface="Times New Roman" pitchFamily="18" charset="0"/>
                <a:cs typeface="Times New Roman" pitchFamily="18" charset="0"/>
              </a:rPr>
              <a:t> </a:t>
            </a:r>
            <a:r>
              <a:rPr lang="en-US" sz="6400" dirty="0" err="1" smtClean="0">
                <a:latin typeface="Times New Roman" pitchFamily="18" charset="0"/>
                <a:cs typeface="Times New Roman" pitchFamily="18" charset="0"/>
              </a:rPr>
              <a:t>planurile-cadru</a:t>
            </a:r>
            <a:r>
              <a:rPr lang="en-US" sz="6400" dirty="0" smtClean="0">
                <a:latin typeface="Times New Roman" pitchFamily="18" charset="0"/>
                <a:cs typeface="Times New Roman" pitchFamily="18" charset="0"/>
              </a:rPr>
              <a:t> de</a:t>
            </a:r>
            <a:r>
              <a:rPr lang="vi-VN" sz="6400" dirty="0" smtClean="0">
                <a:latin typeface="Times New Roman" pitchFamily="18" charset="0"/>
                <a:cs typeface="Times New Roman" pitchFamily="18" charset="0"/>
              </a:rPr>
              <a:t> învăţământ, în vigoare</a:t>
            </a:r>
            <a:r>
              <a:rPr lang="vi-VN" sz="6400" i="1" dirty="0" smtClean="0">
                <a:latin typeface="Times New Roman" pitchFamily="18" charset="0"/>
                <a:cs typeface="Times New Roman" pitchFamily="18" charset="0"/>
              </a:rPr>
              <a:t>. </a:t>
            </a:r>
          </a:p>
          <a:p>
            <a:r>
              <a:rPr lang="en-US" sz="6400" dirty="0" smtClean="0">
                <a:latin typeface="Times New Roman" pitchFamily="18" charset="0"/>
                <a:cs typeface="Times New Roman" pitchFamily="18" charset="0"/>
              </a:rPr>
              <a:t>e</a:t>
            </a:r>
            <a:r>
              <a:rPr lang="vi-VN" sz="6400" dirty="0" smtClean="0">
                <a:latin typeface="Times New Roman" pitchFamily="18" charset="0"/>
                <a:cs typeface="Times New Roman" pitchFamily="18" charset="0"/>
              </a:rPr>
              <a:t>)</a:t>
            </a:r>
            <a:r>
              <a:rPr lang="ro-RO" sz="6400" dirty="0" smtClean="0">
                <a:latin typeface="Times New Roman" pitchFamily="18" charset="0"/>
                <a:cs typeface="Times New Roman" pitchFamily="18" charset="0"/>
              </a:rPr>
              <a:t> </a:t>
            </a:r>
            <a:r>
              <a:rPr lang="en-US" sz="6400" dirty="0" err="1" smtClean="0">
                <a:latin typeface="Times New Roman" pitchFamily="18" charset="0"/>
                <a:cs typeface="Times New Roman" pitchFamily="18" charset="0"/>
              </a:rPr>
              <a:t>Pentru</a:t>
            </a:r>
            <a:r>
              <a:rPr lang="vi-VN" sz="6400" dirty="0" smtClean="0">
                <a:latin typeface="Times New Roman" pitchFamily="18" charset="0"/>
                <a:cs typeface="Times New Roman" pitchFamily="18" charset="0"/>
              </a:rPr>
              <a:t> </a:t>
            </a:r>
            <a:r>
              <a:rPr lang="ro-RO" sz="6400" b="1" i="1" dirty="0" smtClean="0">
                <a:solidFill>
                  <a:srgbClr val="FF0000"/>
                </a:solidFill>
                <a:latin typeface="Times New Roman" pitchFamily="18" charset="0"/>
                <a:cs typeface="Times New Roman" pitchFamily="18" charset="0"/>
              </a:rPr>
              <a:t>învăţământul special - clasele a IX-a - a XI-a, ciclul inferior al liceului, filiera tehnologică,</a:t>
            </a:r>
            <a:r>
              <a:rPr lang="ro-RO" sz="6400" dirty="0" smtClean="0">
                <a:latin typeface="Times New Roman" pitchFamily="18" charset="0"/>
                <a:cs typeface="Times New Roman" pitchFamily="18" charset="0"/>
              </a:rPr>
              <a:t> durata cursurilor este de </a:t>
            </a:r>
            <a:r>
              <a:rPr lang="ro-RO" sz="6400" b="1" i="1" dirty="0" smtClean="0">
                <a:solidFill>
                  <a:srgbClr val="FF0000"/>
                </a:solidFill>
                <a:latin typeface="Times New Roman" pitchFamily="18" charset="0"/>
                <a:cs typeface="Times New Roman" pitchFamily="18" charset="0"/>
              </a:rPr>
              <a:t>37 de săptămâni</a:t>
            </a:r>
            <a:r>
              <a:rPr lang="ro-RO" sz="6400" dirty="0" smtClean="0">
                <a:latin typeface="Times New Roman" pitchFamily="18" charset="0"/>
                <a:cs typeface="Times New Roman" pitchFamily="18" charset="0"/>
              </a:rPr>
              <a:t>, însumând </a:t>
            </a:r>
            <a:r>
              <a:rPr lang="ro-RO" sz="6400" b="1" i="1" dirty="0" smtClean="0">
                <a:solidFill>
                  <a:srgbClr val="FF0000"/>
                </a:solidFill>
                <a:latin typeface="Times New Roman" pitchFamily="18" charset="0"/>
                <a:cs typeface="Times New Roman" pitchFamily="18" charset="0"/>
              </a:rPr>
              <a:t>181 de zile</a:t>
            </a:r>
            <a:r>
              <a:rPr lang="ro-RO" sz="6400" b="1" dirty="0" smtClean="0">
                <a:latin typeface="Times New Roman" pitchFamily="18" charset="0"/>
                <a:cs typeface="Times New Roman" pitchFamily="18" charset="0"/>
              </a:rPr>
              <a:t>.</a:t>
            </a:r>
            <a:r>
              <a:rPr lang="ro-RO" sz="6400" dirty="0" smtClean="0">
                <a:latin typeface="Times New Roman" pitchFamily="18" charset="0"/>
                <a:cs typeface="Times New Roman" pitchFamily="18" charset="0"/>
              </a:rPr>
              <a:t> </a:t>
            </a:r>
            <a:endParaRPr lang="en-US" sz="6400" dirty="0" smtClean="0">
              <a:latin typeface="Times New Roman" pitchFamily="18" charset="0"/>
              <a:cs typeface="Times New Roman" pitchFamily="18" charset="0"/>
            </a:endParaRPr>
          </a:p>
          <a:p>
            <a:r>
              <a:rPr lang="en-US" sz="6400" dirty="0" smtClean="0">
                <a:latin typeface="Times New Roman" pitchFamily="18" charset="0"/>
                <a:cs typeface="Times New Roman" pitchFamily="18" charset="0"/>
              </a:rPr>
              <a:t>f) </a:t>
            </a:r>
            <a:r>
              <a:rPr lang="ro-RO" sz="6400" dirty="0" smtClean="0">
                <a:latin typeface="Times New Roman" pitchFamily="18" charset="0"/>
                <a:cs typeface="Times New Roman" pitchFamily="18" charset="0"/>
              </a:rPr>
              <a:t>Stagiile de pregătire practică pentru care au optat absolvenţii ciclului inferior al liceului, filiera tehnologică, cuprind 720 de ore care se desfăşoară în perioada propusă de unitatea de învăţământ organizatoare şi aprobată de inspectoratul şcolar, conform structurii anului şcolar, cu respectarea vacanţelor. </a:t>
            </a:r>
            <a:endParaRPr lang="en-US" sz="6400" dirty="0" smtClean="0">
              <a:latin typeface="Times New Roman" pitchFamily="18" charset="0"/>
              <a:cs typeface="Times New Roman" pitchFamily="18" charset="0"/>
            </a:endParaRPr>
          </a:p>
          <a:p>
            <a:r>
              <a:rPr lang="en-US" sz="6400" dirty="0" smtClean="0">
                <a:latin typeface="Times New Roman" pitchFamily="18" charset="0"/>
                <a:cs typeface="Times New Roman" pitchFamily="18" charset="0"/>
              </a:rPr>
              <a:t>g)</a:t>
            </a:r>
            <a:r>
              <a:rPr lang="ro-RO" sz="6400" dirty="0" smtClean="0">
                <a:latin typeface="Times New Roman" pitchFamily="18" charset="0"/>
                <a:cs typeface="Times New Roman" pitchFamily="18" charset="0"/>
              </a:rPr>
              <a:t>Pentru învăţământul postliceal (şcoala postliceală şi şcoala de maiştri), durata cursurilor este cea stabilită prin planurile-cadru de învăţământ în vigoare.</a:t>
            </a:r>
            <a:endParaRPr lang="vi-VN" sz="6400"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normAutofit fontScale="90000"/>
          </a:bodyPr>
          <a:lstStyle/>
          <a:p>
            <a:pPr algn="ctr"/>
            <a:r>
              <a:rPr lang="ro-RO" dirty="0" smtClean="0">
                <a:solidFill>
                  <a:srgbClr val="00B0F0"/>
                </a:solidFill>
              </a:rPr>
              <a:t>Structura anului Şcolar </a:t>
            </a:r>
            <a:r>
              <a:rPr lang="en-US" dirty="0" smtClean="0">
                <a:solidFill>
                  <a:srgbClr val="00B0F0"/>
                </a:solidFill>
              </a:rPr>
              <a:t/>
            </a:r>
            <a:br>
              <a:rPr lang="en-US" dirty="0" smtClean="0">
                <a:solidFill>
                  <a:srgbClr val="00B0F0"/>
                </a:solidFill>
              </a:rPr>
            </a:br>
            <a:r>
              <a:rPr lang="ro-RO" dirty="0" smtClean="0">
                <a:solidFill>
                  <a:srgbClr val="00B0F0"/>
                </a:solidFill>
              </a:rPr>
              <a:t>201</a:t>
            </a:r>
            <a:r>
              <a:rPr lang="en-US" dirty="0" smtClean="0">
                <a:solidFill>
                  <a:srgbClr val="00B0F0"/>
                </a:solidFill>
              </a:rPr>
              <a:t>5</a:t>
            </a:r>
            <a:r>
              <a:rPr lang="ro-RO" dirty="0" smtClean="0">
                <a:solidFill>
                  <a:srgbClr val="00B0F0"/>
                </a:solidFill>
              </a:rPr>
              <a:t>-201</a:t>
            </a:r>
            <a:r>
              <a:rPr lang="en-US" dirty="0" smtClean="0">
                <a:solidFill>
                  <a:srgbClr val="00B0F0"/>
                </a:solidFill>
              </a:rPr>
              <a:t>6</a:t>
            </a:r>
            <a:endParaRPr lang="en-US" dirty="0">
              <a:solidFill>
                <a:srgbClr val="00B0F0"/>
              </a:solidFill>
            </a:endParaRPr>
          </a:p>
        </p:txBody>
      </p:sp>
      <p:sp>
        <p:nvSpPr>
          <p:cNvPr id="3" name="Substituent conținut 2"/>
          <p:cNvSpPr>
            <a:spLocks noGrp="1"/>
          </p:cNvSpPr>
          <p:nvPr>
            <p:ph idx="1"/>
          </p:nvPr>
        </p:nvSpPr>
        <p:spPr/>
        <p:txBody>
          <a:bodyPr>
            <a:normAutofit fontScale="55000" lnSpcReduction="20000"/>
          </a:bodyPr>
          <a:lstStyle/>
          <a:p>
            <a:r>
              <a:rPr lang="vi-VN" dirty="0" smtClean="0">
                <a:latin typeface="Times New Roman" pitchFamily="18" charset="0"/>
                <a:cs typeface="Times New Roman" pitchFamily="18" charset="0"/>
              </a:rPr>
              <a:t>Anul şcolar 201</a:t>
            </a:r>
            <a:r>
              <a:rPr lang="en-US" dirty="0" smtClean="0">
                <a:latin typeface="Times New Roman" pitchFamily="18" charset="0"/>
                <a:cs typeface="Times New Roman" pitchFamily="18" charset="0"/>
              </a:rPr>
              <a:t>5</a:t>
            </a:r>
            <a:r>
              <a:rPr lang="vi-VN" dirty="0" smtClean="0">
                <a:latin typeface="Times New Roman" pitchFamily="18" charset="0"/>
                <a:cs typeface="Times New Roman" pitchFamily="18" charset="0"/>
              </a:rPr>
              <a:t>-201</a:t>
            </a:r>
            <a:r>
              <a:rPr lang="en-US" dirty="0" smtClean="0">
                <a:latin typeface="Times New Roman" pitchFamily="18" charset="0"/>
                <a:cs typeface="Times New Roman" pitchFamily="18" charset="0"/>
              </a:rPr>
              <a:t>6 </a:t>
            </a:r>
            <a:r>
              <a:rPr lang="vi-VN" dirty="0" smtClean="0">
                <a:latin typeface="Times New Roman" pitchFamily="18" charset="0"/>
                <a:cs typeface="Times New Roman" pitchFamily="18" charset="0"/>
              </a:rPr>
              <a:t>începe pe data de 1 septembrie 201</a:t>
            </a:r>
            <a:r>
              <a:rPr lang="en-US" dirty="0" smtClean="0">
                <a:latin typeface="Times New Roman" pitchFamily="18" charset="0"/>
                <a:cs typeface="Times New Roman" pitchFamily="18" charset="0"/>
              </a:rPr>
              <a:t>5</a:t>
            </a:r>
            <a:r>
              <a:rPr lang="vi-VN" dirty="0" smtClean="0">
                <a:latin typeface="Times New Roman" pitchFamily="18" charset="0"/>
                <a:cs typeface="Times New Roman" pitchFamily="18" charset="0"/>
              </a:rPr>
              <a:t>, se încheie pe data de 31 august 201</a:t>
            </a:r>
            <a:r>
              <a:rPr lang="en-US" dirty="0" smtClean="0">
                <a:latin typeface="Times New Roman" pitchFamily="18" charset="0"/>
                <a:cs typeface="Times New Roman" pitchFamily="18" charset="0"/>
              </a:rPr>
              <a:t>6</a:t>
            </a:r>
            <a:r>
              <a:rPr lang="vi-VN" dirty="0" smtClean="0">
                <a:latin typeface="Times New Roman" pitchFamily="18" charset="0"/>
                <a:cs typeface="Times New Roman" pitchFamily="18" charset="0"/>
              </a:rPr>
              <a:t> şi se structurează pe două semestre, după cum urmează: </a:t>
            </a:r>
          </a:p>
          <a:p>
            <a:pPr>
              <a:buNone/>
            </a:pPr>
            <a:r>
              <a:rPr lang="ro-RO" b="1" dirty="0" smtClean="0">
                <a:solidFill>
                  <a:schemeClr val="accent4"/>
                </a:solidFill>
                <a:latin typeface="Times New Roman" pitchFamily="18" charset="0"/>
                <a:cs typeface="Times New Roman" pitchFamily="18" charset="0"/>
              </a:rPr>
              <a:t> 	</a:t>
            </a:r>
            <a:r>
              <a:rPr lang="en-US" sz="2900" b="1" dirty="0" err="1" smtClean="0">
                <a:solidFill>
                  <a:schemeClr val="accent4"/>
                </a:solidFill>
                <a:latin typeface="Times New Roman" pitchFamily="18" charset="0"/>
                <a:cs typeface="Times New Roman" pitchFamily="18" charset="0"/>
              </a:rPr>
              <a:t>Semestrul</a:t>
            </a:r>
            <a:r>
              <a:rPr lang="en-US" sz="2900" b="1" dirty="0" smtClean="0">
                <a:solidFill>
                  <a:schemeClr val="accent4"/>
                </a:solidFill>
                <a:latin typeface="Times New Roman" pitchFamily="18" charset="0"/>
                <a:cs typeface="Times New Roman" pitchFamily="18" charset="0"/>
              </a:rPr>
              <a:t> I </a:t>
            </a:r>
          </a:p>
          <a:p>
            <a:pPr lvl="0">
              <a:buFont typeface="Wingdings" pitchFamily="2" charset="2"/>
              <a:buChar char="Ø"/>
            </a:pPr>
            <a:r>
              <a:rPr lang="ro-RO" sz="2900" b="1" dirty="0" smtClean="0">
                <a:latin typeface="Times New Roman" pitchFamily="18" charset="0"/>
                <a:cs typeface="Times New Roman" pitchFamily="18" charset="0"/>
              </a:rPr>
              <a:t>Cursuri</a:t>
            </a:r>
            <a:r>
              <a:rPr lang="ro-RO" sz="2900" dirty="0" smtClean="0">
                <a:latin typeface="Times New Roman" pitchFamily="18" charset="0"/>
                <a:cs typeface="Times New Roman" pitchFamily="18" charset="0"/>
              </a:rPr>
              <a:t>: </a:t>
            </a:r>
            <a:r>
              <a:rPr lang="ro-RO" sz="2900" b="1" dirty="0" smtClean="0">
                <a:solidFill>
                  <a:srgbClr val="92D050"/>
                </a:solidFill>
                <a:latin typeface="Times New Roman" pitchFamily="18" charset="0"/>
                <a:cs typeface="Times New Roman" pitchFamily="18" charset="0"/>
              </a:rPr>
              <a:t>luni, 1</a:t>
            </a:r>
            <a:r>
              <a:rPr lang="en-US" sz="2900" b="1" dirty="0" smtClean="0">
                <a:solidFill>
                  <a:srgbClr val="92D050"/>
                </a:solidFill>
                <a:latin typeface="Times New Roman" pitchFamily="18" charset="0"/>
                <a:cs typeface="Times New Roman" pitchFamily="18" charset="0"/>
              </a:rPr>
              <a:t>4</a:t>
            </a:r>
            <a:r>
              <a:rPr lang="ro-RO" sz="2900" b="1" dirty="0" smtClean="0">
                <a:solidFill>
                  <a:srgbClr val="92D050"/>
                </a:solidFill>
                <a:latin typeface="Times New Roman" pitchFamily="18" charset="0"/>
                <a:cs typeface="Times New Roman" pitchFamily="18" charset="0"/>
              </a:rPr>
              <a:t> septembrie 201</a:t>
            </a:r>
            <a:r>
              <a:rPr lang="en-US" sz="2900" b="1" dirty="0" smtClean="0">
                <a:solidFill>
                  <a:srgbClr val="92D050"/>
                </a:solidFill>
                <a:latin typeface="Times New Roman" pitchFamily="18" charset="0"/>
                <a:cs typeface="Times New Roman" pitchFamily="18" charset="0"/>
              </a:rPr>
              <a:t>5</a:t>
            </a:r>
            <a:r>
              <a:rPr lang="ro-RO" sz="2900" b="1" dirty="0" smtClean="0">
                <a:solidFill>
                  <a:srgbClr val="92D050"/>
                </a:solidFill>
                <a:latin typeface="Times New Roman" pitchFamily="18" charset="0"/>
                <a:cs typeface="Times New Roman" pitchFamily="18" charset="0"/>
              </a:rPr>
              <a:t> – vineri, 1</a:t>
            </a:r>
            <a:r>
              <a:rPr lang="en-US" sz="2900" b="1" dirty="0" smtClean="0">
                <a:solidFill>
                  <a:srgbClr val="92D050"/>
                </a:solidFill>
                <a:latin typeface="Times New Roman" pitchFamily="18" charset="0"/>
                <a:cs typeface="Times New Roman" pitchFamily="18" charset="0"/>
              </a:rPr>
              <a:t>8</a:t>
            </a:r>
            <a:r>
              <a:rPr lang="ro-RO" sz="2900" b="1" dirty="0" smtClean="0">
                <a:solidFill>
                  <a:srgbClr val="92D050"/>
                </a:solidFill>
                <a:latin typeface="Times New Roman" pitchFamily="18" charset="0"/>
                <a:cs typeface="Times New Roman" pitchFamily="18" charset="0"/>
              </a:rPr>
              <a:t> decembrie 201</a:t>
            </a:r>
            <a:r>
              <a:rPr lang="en-US" sz="2900" b="1" dirty="0" smtClean="0">
                <a:solidFill>
                  <a:srgbClr val="92D050"/>
                </a:solidFill>
                <a:latin typeface="Times New Roman" pitchFamily="18" charset="0"/>
                <a:cs typeface="Times New Roman" pitchFamily="18" charset="0"/>
              </a:rPr>
              <a:t>5</a:t>
            </a:r>
            <a:endParaRPr lang="en-US" sz="2900" dirty="0" smtClean="0">
              <a:solidFill>
                <a:srgbClr val="92D050"/>
              </a:solidFill>
              <a:latin typeface="Times New Roman" pitchFamily="18" charset="0"/>
              <a:cs typeface="Times New Roman" pitchFamily="18" charset="0"/>
            </a:endParaRPr>
          </a:p>
          <a:p>
            <a:pPr>
              <a:buFont typeface="Wingdings" pitchFamily="2" charset="2"/>
              <a:buChar char="v"/>
            </a:pPr>
            <a:r>
              <a:rPr lang="ro-RO" sz="2900" dirty="0" smtClean="0">
                <a:latin typeface="Times New Roman" pitchFamily="18" charset="0"/>
                <a:cs typeface="Times New Roman" pitchFamily="18" charset="0"/>
              </a:rPr>
              <a:t>În perioada </a:t>
            </a:r>
            <a:r>
              <a:rPr lang="en-US" sz="2900" b="1" dirty="0" smtClean="0">
                <a:solidFill>
                  <a:srgbClr val="7030A0"/>
                </a:solidFill>
                <a:latin typeface="Times New Roman" pitchFamily="18" charset="0"/>
                <a:cs typeface="Times New Roman" pitchFamily="18" charset="0"/>
              </a:rPr>
              <a:t>31 </a:t>
            </a:r>
            <a:r>
              <a:rPr lang="en-US" sz="2900" b="1" dirty="0" err="1" smtClean="0">
                <a:solidFill>
                  <a:srgbClr val="7030A0"/>
                </a:solidFill>
                <a:latin typeface="Times New Roman" pitchFamily="18" charset="0"/>
                <a:cs typeface="Times New Roman" pitchFamily="18" charset="0"/>
              </a:rPr>
              <a:t>octombrie</a:t>
            </a:r>
            <a:r>
              <a:rPr lang="en-US" sz="2900" b="1" dirty="0" smtClean="0">
                <a:solidFill>
                  <a:srgbClr val="7030A0"/>
                </a:solidFill>
                <a:latin typeface="Times New Roman" pitchFamily="18" charset="0"/>
                <a:cs typeface="Times New Roman" pitchFamily="18" charset="0"/>
              </a:rPr>
              <a:t>  </a:t>
            </a:r>
            <a:r>
              <a:rPr lang="ro-RO" sz="2900" b="1" dirty="0" smtClean="0">
                <a:latin typeface="Times New Roman" pitchFamily="18" charset="0"/>
                <a:cs typeface="Times New Roman" pitchFamily="18" charset="0"/>
              </a:rPr>
              <a:t>-</a:t>
            </a:r>
            <a:r>
              <a:rPr lang="en-US" sz="2900" b="1" dirty="0" smtClean="0">
                <a:latin typeface="Times New Roman" pitchFamily="18" charset="0"/>
                <a:cs typeface="Times New Roman" pitchFamily="18" charset="0"/>
              </a:rPr>
              <a:t>  </a:t>
            </a:r>
            <a:r>
              <a:rPr lang="en-US" sz="2900" b="1" dirty="0" smtClean="0">
                <a:solidFill>
                  <a:srgbClr val="7030A0"/>
                </a:solidFill>
                <a:latin typeface="Times New Roman" pitchFamily="18" charset="0"/>
                <a:cs typeface="Times New Roman" pitchFamily="18" charset="0"/>
              </a:rPr>
              <a:t>8</a:t>
            </a:r>
            <a:r>
              <a:rPr lang="ro-RO" sz="2900" b="1" dirty="0" smtClean="0">
                <a:solidFill>
                  <a:srgbClr val="7030A0"/>
                </a:solidFill>
                <a:latin typeface="Times New Roman" pitchFamily="18" charset="0"/>
                <a:cs typeface="Times New Roman" pitchFamily="18" charset="0"/>
              </a:rPr>
              <a:t> noiembrie 201</a:t>
            </a:r>
            <a:r>
              <a:rPr lang="en-US" sz="2900" b="1" dirty="0" smtClean="0">
                <a:solidFill>
                  <a:srgbClr val="7030A0"/>
                </a:solidFill>
                <a:latin typeface="Times New Roman" pitchFamily="18" charset="0"/>
                <a:cs typeface="Times New Roman" pitchFamily="18" charset="0"/>
              </a:rPr>
              <a:t>5</a:t>
            </a:r>
            <a:r>
              <a:rPr lang="ro-RO" sz="2900" b="1" dirty="0" smtClean="0">
                <a:latin typeface="Times New Roman" pitchFamily="18" charset="0"/>
                <a:cs typeface="Times New Roman" pitchFamily="18" charset="0"/>
              </a:rPr>
              <a:t>,</a:t>
            </a:r>
            <a:r>
              <a:rPr lang="ro-RO" sz="2900" dirty="0" smtClean="0">
                <a:latin typeface="Times New Roman" pitchFamily="18" charset="0"/>
                <a:cs typeface="Times New Roman" pitchFamily="18" charset="0"/>
              </a:rPr>
              <a:t> clasele din învăţământul primar şi grupele din învăţământul preşcolar sunt în vacanţă.</a:t>
            </a:r>
            <a:endParaRPr lang="en-US" sz="2900" dirty="0" smtClean="0">
              <a:latin typeface="Times New Roman" pitchFamily="18" charset="0"/>
              <a:cs typeface="Times New Roman" pitchFamily="18" charset="0"/>
            </a:endParaRPr>
          </a:p>
          <a:p>
            <a:pPr lvl="0"/>
            <a:r>
              <a:rPr lang="ro-RO" sz="2900" b="1" dirty="0" smtClean="0">
                <a:latin typeface="Times New Roman" pitchFamily="18" charset="0"/>
                <a:cs typeface="Times New Roman" pitchFamily="18" charset="0"/>
              </a:rPr>
              <a:t>Vacanţa de iarnă</a:t>
            </a:r>
            <a:r>
              <a:rPr lang="ro-RO" sz="2900" dirty="0" smtClean="0">
                <a:latin typeface="Times New Roman" pitchFamily="18" charset="0"/>
                <a:cs typeface="Times New Roman" pitchFamily="18" charset="0"/>
              </a:rPr>
              <a:t>: </a:t>
            </a:r>
            <a:r>
              <a:rPr lang="ro-RO" sz="2900" b="1" dirty="0" smtClean="0">
                <a:solidFill>
                  <a:srgbClr val="FFFF00"/>
                </a:solidFill>
                <a:latin typeface="Times New Roman" pitchFamily="18" charset="0"/>
                <a:cs typeface="Times New Roman" pitchFamily="18" charset="0"/>
              </a:rPr>
              <a:t>sâmbătă, </a:t>
            </a:r>
            <a:r>
              <a:rPr lang="en-US" sz="2900" b="1" dirty="0" smtClean="0">
                <a:solidFill>
                  <a:srgbClr val="FFFF00"/>
                </a:solidFill>
                <a:latin typeface="Times New Roman" pitchFamily="18" charset="0"/>
                <a:cs typeface="Times New Roman" pitchFamily="18" charset="0"/>
              </a:rPr>
              <a:t>19 </a:t>
            </a:r>
            <a:r>
              <a:rPr lang="ro-RO" sz="2900" b="1" dirty="0" smtClean="0">
                <a:solidFill>
                  <a:srgbClr val="FFFF00"/>
                </a:solidFill>
                <a:latin typeface="Times New Roman" pitchFamily="18" charset="0"/>
                <a:cs typeface="Times New Roman" pitchFamily="18" charset="0"/>
              </a:rPr>
              <a:t>decembrie 201</a:t>
            </a:r>
            <a:r>
              <a:rPr lang="en-US" sz="2900" b="1" dirty="0" smtClean="0">
                <a:solidFill>
                  <a:srgbClr val="FFFF00"/>
                </a:solidFill>
                <a:latin typeface="Times New Roman" pitchFamily="18" charset="0"/>
                <a:cs typeface="Times New Roman" pitchFamily="18" charset="0"/>
              </a:rPr>
              <a:t>5</a:t>
            </a:r>
            <a:r>
              <a:rPr lang="ro-RO" sz="2900" b="1" dirty="0" smtClean="0">
                <a:solidFill>
                  <a:srgbClr val="FFFF00"/>
                </a:solidFill>
                <a:latin typeface="Times New Roman" pitchFamily="18" charset="0"/>
                <a:cs typeface="Times New Roman" pitchFamily="18" charset="0"/>
              </a:rPr>
              <a:t> – duminică, 10  ianuarie 201</a:t>
            </a:r>
            <a:r>
              <a:rPr lang="en-US" sz="2900" b="1" dirty="0" smtClean="0">
                <a:solidFill>
                  <a:srgbClr val="FFFF00"/>
                </a:solidFill>
                <a:latin typeface="Times New Roman" pitchFamily="18" charset="0"/>
                <a:cs typeface="Times New Roman" pitchFamily="18" charset="0"/>
              </a:rPr>
              <a:t>6</a:t>
            </a:r>
            <a:endParaRPr lang="en-US" sz="2900" dirty="0" smtClean="0">
              <a:solidFill>
                <a:srgbClr val="FFFF00"/>
              </a:solidFill>
              <a:latin typeface="Times New Roman" pitchFamily="18" charset="0"/>
              <a:cs typeface="Times New Roman" pitchFamily="18" charset="0"/>
            </a:endParaRPr>
          </a:p>
          <a:p>
            <a:pPr lvl="0">
              <a:buFont typeface="Wingdings" pitchFamily="2" charset="2"/>
              <a:buChar char="Ø"/>
            </a:pPr>
            <a:r>
              <a:rPr lang="ro-RO" sz="2900" b="1" dirty="0" smtClean="0">
                <a:latin typeface="Times New Roman" pitchFamily="18" charset="0"/>
                <a:cs typeface="Times New Roman" pitchFamily="18" charset="0"/>
              </a:rPr>
              <a:t>Cursuri</a:t>
            </a:r>
            <a:r>
              <a:rPr lang="ro-RO" sz="2900" dirty="0" smtClean="0">
                <a:latin typeface="Times New Roman" pitchFamily="18" charset="0"/>
                <a:cs typeface="Times New Roman" pitchFamily="18" charset="0"/>
              </a:rPr>
              <a:t>: </a:t>
            </a:r>
            <a:r>
              <a:rPr lang="ro-RO" sz="2900" b="1" dirty="0" smtClean="0">
                <a:solidFill>
                  <a:srgbClr val="92D050"/>
                </a:solidFill>
                <a:latin typeface="Times New Roman" pitchFamily="18" charset="0"/>
                <a:cs typeface="Times New Roman" pitchFamily="18" charset="0"/>
              </a:rPr>
              <a:t>luni, 11 ianuarie 201</a:t>
            </a:r>
            <a:r>
              <a:rPr lang="en-US" sz="2900" b="1" dirty="0" smtClean="0">
                <a:solidFill>
                  <a:srgbClr val="92D050"/>
                </a:solidFill>
                <a:latin typeface="Times New Roman" pitchFamily="18" charset="0"/>
                <a:cs typeface="Times New Roman" pitchFamily="18" charset="0"/>
              </a:rPr>
              <a:t>6</a:t>
            </a:r>
            <a:r>
              <a:rPr lang="ro-RO" sz="2900" b="1" dirty="0" smtClean="0">
                <a:solidFill>
                  <a:srgbClr val="92D050"/>
                </a:solidFill>
                <a:latin typeface="Times New Roman" pitchFamily="18" charset="0"/>
                <a:cs typeface="Times New Roman" pitchFamily="18" charset="0"/>
              </a:rPr>
              <a:t> – vineri, 05 februarie  201</a:t>
            </a:r>
            <a:r>
              <a:rPr lang="en-US" sz="2900" b="1" dirty="0" smtClean="0">
                <a:solidFill>
                  <a:srgbClr val="92D050"/>
                </a:solidFill>
                <a:latin typeface="Times New Roman" pitchFamily="18" charset="0"/>
                <a:cs typeface="Times New Roman" pitchFamily="18" charset="0"/>
              </a:rPr>
              <a:t>6</a:t>
            </a:r>
            <a:endParaRPr lang="en-US" sz="2900" dirty="0" smtClean="0">
              <a:solidFill>
                <a:srgbClr val="92D050"/>
              </a:solidFill>
              <a:latin typeface="Times New Roman" pitchFamily="18" charset="0"/>
              <a:cs typeface="Times New Roman" pitchFamily="18" charset="0"/>
            </a:endParaRPr>
          </a:p>
          <a:p>
            <a:pPr lvl="0"/>
            <a:r>
              <a:rPr lang="ro-RO" sz="2900" b="1" dirty="0" smtClean="0">
                <a:latin typeface="Times New Roman" pitchFamily="18" charset="0"/>
                <a:cs typeface="Times New Roman" pitchFamily="18" charset="0"/>
              </a:rPr>
              <a:t>Vacanţa </a:t>
            </a:r>
            <a:r>
              <a:rPr lang="ro-RO" sz="2900" b="1" dirty="0" err="1" smtClean="0">
                <a:latin typeface="Times New Roman" pitchFamily="18" charset="0"/>
                <a:cs typeface="Times New Roman" pitchFamily="18" charset="0"/>
              </a:rPr>
              <a:t>intersemestrială</a:t>
            </a:r>
            <a:r>
              <a:rPr lang="ro-RO" sz="2900" dirty="0" smtClean="0">
                <a:latin typeface="Times New Roman" pitchFamily="18" charset="0"/>
                <a:cs typeface="Times New Roman" pitchFamily="18" charset="0"/>
              </a:rPr>
              <a:t>: </a:t>
            </a:r>
            <a:r>
              <a:rPr lang="ro-RO" sz="2900" b="1" dirty="0" smtClean="0">
                <a:solidFill>
                  <a:srgbClr val="FFFF00"/>
                </a:solidFill>
                <a:latin typeface="Times New Roman" pitchFamily="18" charset="0"/>
                <a:cs typeface="Times New Roman" pitchFamily="18" charset="0"/>
              </a:rPr>
              <a:t>sâmbătă, 06</a:t>
            </a:r>
            <a:r>
              <a:rPr lang="en-US" sz="2900" b="1" dirty="0" smtClean="0">
                <a:solidFill>
                  <a:srgbClr val="FFFF00"/>
                </a:solidFill>
                <a:latin typeface="Times New Roman" pitchFamily="18" charset="0"/>
                <a:cs typeface="Times New Roman" pitchFamily="18" charset="0"/>
              </a:rPr>
              <a:t> </a:t>
            </a:r>
            <a:r>
              <a:rPr lang="ro-RO" sz="2900" b="1" dirty="0" smtClean="0">
                <a:solidFill>
                  <a:srgbClr val="FFFF00"/>
                </a:solidFill>
                <a:latin typeface="Times New Roman" pitchFamily="18" charset="0"/>
                <a:cs typeface="Times New Roman" pitchFamily="18" charset="0"/>
              </a:rPr>
              <a:t> februarie  201</a:t>
            </a:r>
            <a:r>
              <a:rPr lang="en-US" sz="2900" b="1" dirty="0" smtClean="0">
                <a:solidFill>
                  <a:srgbClr val="FFFF00"/>
                </a:solidFill>
                <a:latin typeface="Times New Roman" pitchFamily="18" charset="0"/>
                <a:cs typeface="Times New Roman" pitchFamily="18" charset="0"/>
              </a:rPr>
              <a:t>6 </a:t>
            </a:r>
            <a:r>
              <a:rPr lang="ro-RO" sz="2900" b="1" dirty="0" smtClean="0">
                <a:solidFill>
                  <a:srgbClr val="FFFF00"/>
                </a:solidFill>
                <a:latin typeface="Times New Roman" pitchFamily="18" charset="0"/>
                <a:cs typeface="Times New Roman" pitchFamily="18" charset="0"/>
              </a:rPr>
              <a:t>– duminică, 14 februarie 201</a:t>
            </a:r>
            <a:r>
              <a:rPr lang="en-US" sz="2900" b="1" dirty="0" smtClean="0">
                <a:solidFill>
                  <a:srgbClr val="FFFF00"/>
                </a:solidFill>
                <a:latin typeface="Times New Roman" pitchFamily="18" charset="0"/>
                <a:cs typeface="Times New Roman" pitchFamily="18" charset="0"/>
              </a:rPr>
              <a:t>6</a:t>
            </a:r>
            <a:endParaRPr lang="vi-VN" b="1" dirty="0" smtClean="0">
              <a:solidFill>
                <a:srgbClr val="FF0000"/>
              </a:solidFill>
              <a:latin typeface="Times New Roman" pitchFamily="18" charset="0"/>
              <a:cs typeface="Times New Roman" pitchFamily="18" charset="0"/>
            </a:endParaRPr>
          </a:p>
          <a:p>
            <a:pPr>
              <a:buNone/>
            </a:pPr>
            <a:r>
              <a:rPr lang="ro-RO" b="1" dirty="0" smtClean="0">
                <a:solidFill>
                  <a:schemeClr val="accent4"/>
                </a:solidFill>
                <a:latin typeface="Times New Roman" pitchFamily="18" charset="0"/>
                <a:cs typeface="Times New Roman" pitchFamily="18" charset="0"/>
              </a:rPr>
              <a:t>	</a:t>
            </a:r>
            <a:r>
              <a:rPr lang="en-US" sz="2900" b="1" dirty="0" err="1" smtClean="0">
                <a:solidFill>
                  <a:schemeClr val="accent4"/>
                </a:solidFill>
                <a:latin typeface="Times New Roman" pitchFamily="18" charset="0"/>
                <a:cs typeface="Times New Roman" pitchFamily="18" charset="0"/>
              </a:rPr>
              <a:t>Semestrul</a:t>
            </a:r>
            <a:r>
              <a:rPr lang="en-US" sz="2900" b="1" dirty="0" smtClean="0">
                <a:solidFill>
                  <a:schemeClr val="accent4"/>
                </a:solidFill>
                <a:latin typeface="Times New Roman" pitchFamily="18" charset="0"/>
                <a:cs typeface="Times New Roman" pitchFamily="18" charset="0"/>
              </a:rPr>
              <a:t> al II-lea </a:t>
            </a:r>
          </a:p>
          <a:p>
            <a:pPr lvl="0">
              <a:buFont typeface="Wingdings" pitchFamily="2" charset="2"/>
              <a:buChar char="Ø"/>
            </a:pPr>
            <a:r>
              <a:rPr lang="ro-RO" sz="3400" b="1" dirty="0" smtClean="0">
                <a:latin typeface="Times New Roman" pitchFamily="18" charset="0"/>
                <a:cs typeface="Times New Roman" pitchFamily="18" charset="0"/>
              </a:rPr>
              <a:t>Cursuri</a:t>
            </a:r>
            <a:r>
              <a:rPr lang="ro-RO" sz="3400" dirty="0" smtClean="0">
                <a:latin typeface="Times New Roman" pitchFamily="18" charset="0"/>
                <a:cs typeface="Times New Roman" pitchFamily="18" charset="0"/>
              </a:rPr>
              <a:t>: </a:t>
            </a:r>
            <a:r>
              <a:rPr lang="ro-RO" sz="3400" b="1" dirty="0" smtClean="0">
                <a:solidFill>
                  <a:srgbClr val="92D050"/>
                </a:solidFill>
                <a:latin typeface="Times New Roman" pitchFamily="18" charset="0"/>
                <a:cs typeface="Times New Roman" pitchFamily="18" charset="0"/>
              </a:rPr>
              <a:t>luni, 15 februarie 201</a:t>
            </a:r>
            <a:r>
              <a:rPr lang="en-US" sz="3400" b="1" dirty="0" smtClean="0">
                <a:solidFill>
                  <a:srgbClr val="92D050"/>
                </a:solidFill>
                <a:latin typeface="Times New Roman" pitchFamily="18" charset="0"/>
                <a:cs typeface="Times New Roman" pitchFamily="18" charset="0"/>
              </a:rPr>
              <a:t>6</a:t>
            </a:r>
            <a:r>
              <a:rPr lang="ro-RO" sz="3400" b="1" dirty="0" smtClean="0">
                <a:solidFill>
                  <a:srgbClr val="92D050"/>
                </a:solidFill>
                <a:latin typeface="Times New Roman" pitchFamily="18" charset="0"/>
                <a:cs typeface="Times New Roman" pitchFamily="18" charset="0"/>
              </a:rPr>
              <a:t> – vineri, </a:t>
            </a:r>
            <a:r>
              <a:rPr lang="en-US" sz="3400" b="1" dirty="0" smtClean="0">
                <a:solidFill>
                  <a:srgbClr val="92D050"/>
                </a:solidFill>
                <a:latin typeface="Times New Roman" pitchFamily="18" charset="0"/>
                <a:cs typeface="Times New Roman" pitchFamily="18" charset="0"/>
              </a:rPr>
              <a:t>22</a:t>
            </a:r>
            <a:r>
              <a:rPr lang="ro-RO" sz="3400" b="1" dirty="0" smtClean="0">
                <a:solidFill>
                  <a:srgbClr val="92D050"/>
                </a:solidFill>
                <a:latin typeface="Times New Roman" pitchFamily="18" charset="0"/>
                <a:cs typeface="Times New Roman" pitchFamily="18" charset="0"/>
              </a:rPr>
              <a:t> aprilie 201</a:t>
            </a:r>
            <a:r>
              <a:rPr lang="en-US" sz="3400" b="1" dirty="0" smtClean="0">
                <a:solidFill>
                  <a:srgbClr val="92D050"/>
                </a:solidFill>
                <a:latin typeface="Times New Roman" pitchFamily="18" charset="0"/>
                <a:cs typeface="Times New Roman" pitchFamily="18" charset="0"/>
              </a:rPr>
              <a:t>6</a:t>
            </a:r>
            <a:endParaRPr lang="en-US" sz="3400" dirty="0" smtClean="0">
              <a:solidFill>
                <a:srgbClr val="92D050"/>
              </a:solidFill>
              <a:latin typeface="Times New Roman" pitchFamily="18" charset="0"/>
              <a:cs typeface="Times New Roman" pitchFamily="18" charset="0"/>
            </a:endParaRPr>
          </a:p>
          <a:p>
            <a:pPr lvl="0"/>
            <a:r>
              <a:rPr lang="ro-RO" sz="3400" b="1" dirty="0" smtClean="0">
                <a:latin typeface="Times New Roman" pitchFamily="18" charset="0"/>
                <a:cs typeface="Times New Roman" pitchFamily="18" charset="0"/>
              </a:rPr>
              <a:t>Vacanţa de primăvară</a:t>
            </a:r>
            <a:r>
              <a:rPr lang="ro-RO" sz="3400" dirty="0" smtClean="0">
                <a:solidFill>
                  <a:srgbClr val="FFFF00"/>
                </a:solidFill>
                <a:latin typeface="Times New Roman" pitchFamily="18" charset="0"/>
                <a:cs typeface="Times New Roman" pitchFamily="18" charset="0"/>
              </a:rPr>
              <a:t>: </a:t>
            </a:r>
            <a:r>
              <a:rPr lang="ro-RO" sz="3400" b="1" dirty="0" smtClean="0">
                <a:solidFill>
                  <a:srgbClr val="FFFF00"/>
                </a:solidFill>
                <a:latin typeface="Times New Roman" pitchFamily="18" charset="0"/>
                <a:cs typeface="Times New Roman" pitchFamily="18" charset="0"/>
              </a:rPr>
              <a:t>sâmbătă, </a:t>
            </a:r>
            <a:r>
              <a:rPr lang="en-US" sz="3400" b="1" dirty="0" smtClean="0">
                <a:solidFill>
                  <a:srgbClr val="FFFF00"/>
                </a:solidFill>
                <a:latin typeface="Times New Roman" pitchFamily="18" charset="0"/>
                <a:cs typeface="Times New Roman" pitchFamily="18" charset="0"/>
              </a:rPr>
              <a:t>23</a:t>
            </a:r>
            <a:r>
              <a:rPr lang="ro-RO" sz="3400" b="1" dirty="0" smtClean="0">
                <a:solidFill>
                  <a:srgbClr val="FFFF00"/>
                </a:solidFill>
                <a:latin typeface="Times New Roman" pitchFamily="18" charset="0"/>
                <a:cs typeface="Times New Roman" pitchFamily="18" charset="0"/>
              </a:rPr>
              <a:t> aprilie 201</a:t>
            </a:r>
            <a:r>
              <a:rPr lang="en-US" sz="3400" b="1" dirty="0" smtClean="0">
                <a:solidFill>
                  <a:srgbClr val="FFFF00"/>
                </a:solidFill>
                <a:latin typeface="Times New Roman" pitchFamily="18" charset="0"/>
                <a:cs typeface="Times New Roman" pitchFamily="18" charset="0"/>
              </a:rPr>
              <a:t>6</a:t>
            </a:r>
            <a:r>
              <a:rPr lang="ro-RO" sz="3400" b="1" dirty="0" smtClean="0">
                <a:solidFill>
                  <a:srgbClr val="FFFF00"/>
                </a:solidFill>
                <a:latin typeface="Times New Roman" pitchFamily="18" charset="0"/>
                <a:cs typeface="Times New Roman" pitchFamily="18" charset="0"/>
              </a:rPr>
              <a:t> – </a:t>
            </a:r>
            <a:r>
              <a:rPr lang="en-US" sz="3400" b="1" dirty="0" smtClean="0">
                <a:solidFill>
                  <a:srgbClr val="FFFF00"/>
                </a:solidFill>
                <a:latin typeface="Times New Roman" pitchFamily="18" charset="0"/>
                <a:cs typeface="Times New Roman" pitchFamily="18" charset="0"/>
              </a:rPr>
              <a:t>mar</a:t>
            </a:r>
            <a:r>
              <a:rPr lang="ro-RO" sz="3400" b="1" dirty="0" smtClean="0">
                <a:solidFill>
                  <a:srgbClr val="FFFF00"/>
                </a:solidFill>
                <a:latin typeface="Times New Roman" pitchFamily="18" charset="0"/>
                <a:cs typeface="Times New Roman" pitchFamily="18" charset="0"/>
              </a:rPr>
              <a:t>ţi, 03 mai  2016</a:t>
            </a:r>
            <a:endParaRPr lang="en-US" sz="3400" dirty="0" smtClean="0">
              <a:solidFill>
                <a:srgbClr val="FFFF00"/>
              </a:solidFill>
              <a:latin typeface="Times New Roman" pitchFamily="18" charset="0"/>
              <a:cs typeface="Times New Roman" pitchFamily="18" charset="0"/>
            </a:endParaRPr>
          </a:p>
          <a:p>
            <a:pPr lvl="0">
              <a:buFont typeface="Wingdings" pitchFamily="2" charset="2"/>
              <a:buChar char="Ø"/>
            </a:pPr>
            <a:r>
              <a:rPr lang="ro-RO" sz="3400" b="1" dirty="0" smtClean="0">
                <a:latin typeface="Times New Roman" pitchFamily="18" charset="0"/>
                <a:cs typeface="Times New Roman" pitchFamily="18" charset="0"/>
              </a:rPr>
              <a:t>Cursuri</a:t>
            </a:r>
            <a:r>
              <a:rPr lang="ro-RO" sz="3400" dirty="0" smtClean="0">
                <a:latin typeface="Times New Roman" pitchFamily="18" charset="0"/>
                <a:cs typeface="Times New Roman" pitchFamily="18" charset="0"/>
              </a:rPr>
              <a:t>: </a:t>
            </a:r>
            <a:r>
              <a:rPr lang="ro-RO" sz="3400" b="1" dirty="0" smtClean="0">
                <a:solidFill>
                  <a:srgbClr val="92D050"/>
                </a:solidFill>
                <a:latin typeface="Times New Roman" pitchFamily="18" charset="0"/>
                <a:cs typeface="Times New Roman" pitchFamily="18" charset="0"/>
              </a:rPr>
              <a:t>miercuri , 04 mai 2016 – vineri, 24 iunie 2016</a:t>
            </a:r>
            <a:endParaRPr lang="en-US" sz="3400" dirty="0" smtClean="0">
              <a:solidFill>
                <a:srgbClr val="92D050"/>
              </a:solidFill>
              <a:latin typeface="Times New Roman" pitchFamily="18" charset="0"/>
              <a:cs typeface="Times New Roman" pitchFamily="18" charset="0"/>
            </a:endParaRPr>
          </a:p>
          <a:p>
            <a:pPr lvl="0"/>
            <a:r>
              <a:rPr lang="ro-RO" sz="3400" b="1" dirty="0" smtClean="0">
                <a:latin typeface="Times New Roman" pitchFamily="18" charset="0"/>
                <a:cs typeface="Times New Roman" pitchFamily="18" charset="0"/>
              </a:rPr>
              <a:t>Vacanţa de vară</a:t>
            </a:r>
            <a:r>
              <a:rPr lang="ro-RO" sz="3400" dirty="0" smtClean="0">
                <a:latin typeface="Times New Roman" pitchFamily="18" charset="0"/>
                <a:cs typeface="Times New Roman" pitchFamily="18" charset="0"/>
              </a:rPr>
              <a:t>: </a:t>
            </a:r>
            <a:r>
              <a:rPr lang="ro-RO" sz="3400" b="1" dirty="0" smtClean="0">
                <a:solidFill>
                  <a:srgbClr val="FFFF00"/>
                </a:solidFill>
                <a:latin typeface="Times New Roman" pitchFamily="18" charset="0"/>
                <a:cs typeface="Times New Roman" pitchFamily="18" charset="0"/>
              </a:rPr>
              <a:t>sâmbătă, 25 iunie 2016 – duminică, 11 septembrie 2016</a:t>
            </a:r>
            <a:endParaRPr lang="en-US" sz="3400" dirty="0" smtClean="0">
              <a:solidFill>
                <a:srgbClr val="FFFF00"/>
              </a:solidFill>
              <a:latin typeface="Times New Roman" pitchFamily="18" charset="0"/>
              <a:cs typeface="Times New Roman" pitchFamily="18" charset="0"/>
            </a:endParaRPr>
          </a:p>
          <a:p>
            <a:pPr>
              <a:buNone/>
            </a:pPr>
            <a:endParaRPr lang="en-US" b="1" dirty="0" smtClean="0">
              <a:solidFill>
                <a:schemeClr val="accent4"/>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reptunghi 3"/>
          <p:cNvSpPr/>
          <p:nvPr/>
        </p:nvSpPr>
        <p:spPr>
          <a:xfrm>
            <a:off x="381000" y="382012"/>
            <a:ext cx="7391400" cy="8925520"/>
          </a:xfrm>
          <a:prstGeom prst="rect">
            <a:avLst/>
          </a:prstGeom>
        </p:spPr>
        <p:txBody>
          <a:bodyPr wrap="square">
            <a:spAutoFit/>
          </a:bodyPr>
          <a:lstStyle/>
          <a:p>
            <a:pPr>
              <a:buNone/>
            </a:pPr>
            <a:endParaRPr lang="en-US" sz="2000" b="1" dirty="0" smtClean="0">
              <a:solidFill>
                <a:srgbClr val="FF0000"/>
              </a:solidFill>
            </a:endParaRPr>
          </a:p>
          <a:p>
            <a:pPr lvl="0">
              <a:buFont typeface="Wingdings" pitchFamily="2" charset="2"/>
              <a:buChar char="v"/>
            </a:pPr>
            <a:r>
              <a:rPr lang="ro-RO" sz="1600" b="1" dirty="0" smtClean="0">
                <a:latin typeface="Times New Roman" pitchFamily="18" charset="0"/>
                <a:cs typeface="Times New Roman" pitchFamily="18" charset="0"/>
              </a:rPr>
              <a:t>Zile libere</a:t>
            </a:r>
            <a:r>
              <a:rPr lang="en-US" sz="1600" b="1" dirty="0" smtClean="0">
                <a:latin typeface="Times New Roman" pitchFamily="18" charset="0"/>
                <a:cs typeface="Times New Roman" pitchFamily="18" charset="0"/>
              </a:rPr>
              <a:t>:</a:t>
            </a:r>
            <a:endParaRPr lang="en-US" sz="1600" dirty="0" smtClean="0">
              <a:latin typeface="Times New Roman" pitchFamily="18" charset="0"/>
              <a:cs typeface="Times New Roman" pitchFamily="18" charset="0"/>
            </a:endParaRPr>
          </a:p>
          <a:p>
            <a:pPr>
              <a:buFont typeface="Wingdings" pitchFamily="2" charset="2"/>
              <a:buChar char="q"/>
            </a:pPr>
            <a:r>
              <a:rPr lang="ro-RO" sz="1600" b="1" dirty="0" smtClean="0">
                <a:solidFill>
                  <a:srgbClr val="FF0000"/>
                </a:solidFill>
                <a:latin typeface="Times New Roman" pitchFamily="18" charset="0"/>
                <a:cs typeface="Times New Roman" pitchFamily="18" charset="0"/>
              </a:rPr>
              <a:t>În zilele libere prevăzute de lege nu se organizează cursuri.</a:t>
            </a:r>
            <a:r>
              <a:rPr lang="ro-RO" sz="1600" dirty="0" smtClean="0">
                <a:solidFill>
                  <a:srgbClr val="FF0000"/>
                </a:solidFill>
                <a:latin typeface="Times New Roman" pitchFamily="18" charset="0"/>
                <a:cs typeface="Times New Roman" pitchFamily="18" charset="0"/>
              </a:rPr>
              <a:t> </a:t>
            </a:r>
            <a:r>
              <a:rPr lang="en-US" sz="1600" dirty="0" smtClean="0">
                <a:solidFill>
                  <a:srgbClr val="FF0000"/>
                </a:solidFill>
                <a:latin typeface="Times New Roman" pitchFamily="18" charset="0"/>
                <a:cs typeface="Times New Roman" pitchFamily="18" charset="0"/>
              </a:rPr>
              <a:t> </a:t>
            </a:r>
          </a:p>
          <a:p>
            <a:pPr>
              <a:buFont typeface="Wingdings" pitchFamily="2" charset="2"/>
              <a:buChar char="q"/>
            </a:pPr>
            <a:r>
              <a:rPr lang="en-US" sz="1600" dirty="0" smtClean="0">
                <a:solidFill>
                  <a:srgbClr val="FF0000"/>
                </a:solidFill>
                <a:latin typeface="Times New Roman" pitchFamily="18" charset="0"/>
                <a:cs typeface="Times New Roman" pitchFamily="18" charset="0"/>
              </a:rPr>
              <a:t> </a:t>
            </a:r>
            <a:r>
              <a:rPr lang="ro-RO" sz="1600" b="1" dirty="0" smtClean="0">
                <a:solidFill>
                  <a:srgbClr val="FF0000"/>
                </a:solidFill>
                <a:latin typeface="Times New Roman" pitchFamily="18" charset="0"/>
                <a:cs typeface="Times New Roman" pitchFamily="18" charset="0"/>
              </a:rPr>
              <a:t>Un</a:t>
            </a:r>
            <a:r>
              <a:rPr lang="en-US" sz="1600" b="1" dirty="0" smtClean="0">
                <a:solidFill>
                  <a:srgbClr val="FF0000"/>
                </a:solidFill>
                <a:latin typeface="Times New Roman" pitchFamily="18" charset="0"/>
                <a:cs typeface="Times New Roman" pitchFamily="18" charset="0"/>
              </a:rPr>
              <a:t>it</a:t>
            </a:r>
            <a:r>
              <a:rPr lang="ro-RO" sz="1600" b="1" dirty="0" err="1" smtClean="0">
                <a:solidFill>
                  <a:srgbClr val="FF0000"/>
                </a:solidFill>
                <a:latin typeface="Times New Roman" pitchFamily="18" charset="0"/>
                <a:cs typeface="Times New Roman" pitchFamily="18" charset="0"/>
              </a:rPr>
              <a:t>ăţile</a:t>
            </a:r>
            <a:r>
              <a:rPr lang="ro-RO" sz="1600" b="1" dirty="0" smtClean="0">
                <a:solidFill>
                  <a:srgbClr val="FF0000"/>
                </a:solidFill>
                <a:latin typeface="Times New Roman" pitchFamily="18" charset="0"/>
                <a:cs typeface="Times New Roman" pitchFamily="18" charset="0"/>
              </a:rPr>
              <a:t>  de învăţământ şi inspectoratele şcolare vor marca prin manifestări specifice</a:t>
            </a:r>
            <a:r>
              <a:rPr lang="ro-RO" sz="1600" dirty="0" smtClean="0">
                <a:solidFill>
                  <a:srgbClr val="FF0000"/>
                </a:solidFill>
                <a:latin typeface="Times New Roman" pitchFamily="18" charset="0"/>
                <a:cs typeface="Times New Roman" pitchFamily="18" charset="0"/>
              </a:rPr>
              <a:t> </a:t>
            </a:r>
            <a:r>
              <a:rPr lang="ro-RO" sz="1600" dirty="0" smtClean="0">
                <a:latin typeface="Times New Roman" pitchFamily="18" charset="0"/>
                <a:cs typeface="Times New Roman" pitchFamily="18" charset="0"/>
              </a:rPr>
              <a:t>ziua de</a:t>
            </a:r>
            <a:r>
              <a:rPr lang="ro-RO" sz="1600" b="1" i="1" dirty="0" smtClean="0">
                <a:solidFill>
                  <a:srgbClr val="FFFF00"/>
                </a:solidFill>
                <a:latin typeface="Times New Roman" pitchFamily="18" charset="0"/>
                <a:cs typeface="Times New Roman" pitchFamily="18" charset="0"/>
              </a:rPr>
              <a:t> 5 octombrie – Ziua internaţională a educaţiei</a:t>
            </a:r>
            <a:r>
              <a:rPr lang="ro-RO" sz="1600" b="1" dirty="0" smtClean="0">
                <a:latin typeface="Times New Roman" pitchFamily="18" charset="0"/>
                <a:cs typeface="Times New Roman" pitchFamily="18" charset="0"/>
              </a:rPr>
              <a:t> </a:t>
            </a:r>
            <a:r>
              <a:rPr lang="ro-RO" sz="1600" dirty="0" smtClean="0">
                <a:latin typeface="Times New Roman" pitchFamily="18" charset="0"/>
                <a:cs typeface="Times New Roman" pitchFamily="18" charset="0"/>
              </a:rPr>
              <a:t>şi ziua de </a:t>
            </a:r>
            <a:r>
              <a:rPr lang="ro-RO" sz="1600" b="1" i="1" dirty="0" smtClean="0">
                <a:solidFill>
                  <a:srgbClr val="FFFF00"/>
                </a:solidFill>
                <a:latin typeface="Times New Roman" pitchFamily="18" charset="0"/>
                <a:cs typeface="Times New Roman" pitchFamily="18" charset="0"/>
              </a:rPr>
              <a:t>5 iunie – Ziua învăţătorului</a:t>
            </a:r>
            <a:r>
              <a:rPr lang="ro-RO" sz="1600" dirty="0" smtClean="0">
                <a:latin typeface="Times New Roman" pitchFamily="18" charset="0"/>
                <a:cs typeface="Times New Roman" pitchFamily="18" charset="0"/>
              </a:rPr>
              <a:t>, conform planificărilor existente la nivelul </a:t>
            </a:r>
            <a:r>
              <a:rPr lang="ro-RO" sz="1600" dirty="0" err="1" smtClean="0">
                <a:latin typeface="Times New Roman" pitchFamily="18" charset="0"/>
                <a:cs typeface="Times New Roman" pitchFamily="18" charset="0"/>
              </a:rPr>
              <a:t>fiecarei</a:t>
            </a:r>
            <a:r>
              <a:rPr lang="ro-RO" sz="1600" dirty="0" smtClean="0">
                <a:latin typeface="Times New Roman" pitchFamily="18" charset="0"/>
                <a:cs typeface="Times New Roman" pitchFamily="18" charset="0"/>
              </a:rPr>
              <a:t> unităţi de învăţământ preuniversitar.</a:t>
            </a:r>
          </a:p>
          <a:p>
            <a:pPr lvl="0">
              <a:buFont typeface="Wingdings" pitchFamily="2" charset="2"/>
              <a:buChar char="ü"/>
            </a:pPr>
            <a:r>
              <a:rPr lang="ro-RO" sz="1600" b="1" dirty="0" smtClean="0">
                <a:solidFill>
                  <a:srgbClr val="FF0000"/>
                </a:solidFill>
                <a:latin typeface="Times New Roman" pitchFamily="18" charset="0"/>
                <a:cs typeface="Times New Roman" pitchFamily="18" charset="0"/>
              </a:rPr>
              <a:t>„Şcoala altfel”, organizată în semestrul al doilea.</a:t>
            </a:r>
            <a:endParaRPr lang="en-US" sz="1600" dirty="0" smtClean="0">
              <a:solidFill>
                <a:srgbClr val="FF0000"/>
              </a:solidFill>
              <a:latin typeface="Times New Roman" pitchFamily="18" charset="0"/>
              <a:cs typeface="Times New Roman" pitchFamily="18" charset="0"/>
            </a:endParaRPr>
          </a:p>
          <a:p>
            <a:r>
              <a:rPr lang="ro-RO" sz="1600" dirty="0" smtClean="0">
                <a:latin typeface="Times New Roman" pitchFamily="18" charset="0"/>
                <a:cs typeface="Times New Roman" pitchFamily="18" charset="0"/>
              </a:rPr>
              <a:t>          Săptămâna </a:t>
            </a:r>
            <a:r>
              <a:rPr lang="ro-RO" sz="1600" b="1" dirty="0" smtClean="0">
                <a:solidFill>
                  <a:srgbClr val="92D050"/>
                </a:solidFill>
                <a:latin typeface="Times New Roman" pitchFamily="18" charset="0"/>
                <a:cs typeface="Times New Roman" pitchFamily="18" charset="0"/>
              </a:rPr>
              <a:t> 18 –22 aprilie 2016</a:t>
            </a:r>
            <a:r>
              <a:rPr lang="ro-RO" sz="1600" dirty="0" smtClean="0">
                <a:solidFill>
                  <a:srgbClr val="92D050"/>
                </a:solidFill>
                <a:latin typeface="Times New Roman" pitchFamily="18" charset="0"/>
                <a:cs typeface="Times New Roman" pitchFamily="18" charset="0"/>
              </a:rPr>
              <a:t> </a:t>
            </a:r>
            <a:r>
              <a:rPr lang="ro-RO" sz="1600" dirty="0" smtClean="0">
                <a:latin typeface="Times New Roman" pitchFamily="18" charset="0"/>
                <a:cs typeface="Times New Roman" pitchFamily="18" charset="0"/>
              </a:rPr>
              <a:t>din semestrul al doilea este dedicată activităţilor </a:t>
            </a:r>
            <a:r>
              <a:rPr lang="ro-RO" sz="1600" dirty="0" err="1" smtClean="0">
                <a:latin typeface="Times New Roman" pitchFamily="18" charset="0"/>
                <a:cs typeface="Times New Roman" pitchFamily="18" charset="0"/>
              </a:rPr>
              <a:t>extracurriculare</a:t>
            </a:r>
            <a:r>
              <a:rPr lang="ro-RO" sz="1600" dirty="0" smtClean="0">
                <a:latin typeface="Times New Roman" pitchFamily="18" charset="0"/>
                <a:cs typeface="Times New Roman" pitchFamily="18" charset="0"/>
              </a:rPr>
              <a:t> şi extraşcolare, în cadrul programului numit </a:t>
            </a:r>
            <a:r>
              <a:rPr lang="ro-RO" sz="1600" b="1" dirty="0" smtClean="0">
                <a:latin typeface="Times New Roman" pitchFamily="18" charset="0"/>
                <a:cs typeface="Times New Roman" pitchFamily="18" charset="0"/>
              </a:rPr>
              <a:t>„Şcoala altfel: Să ştii mai multe, să fii mai bun!”</a:t>
            </a:r>
            <a:r>
              <a:rPr lang="ro-RO" sz="1600" dirty="0" smtClean="0">
                <a:latin typeface="Times New Roman" pitchFamily="18" charset="0"/>
                <a:cs typeface="Times New Roman" pitchFamily="18" charset="0"/>
              </a:rPr>
              <a:t>. </a:t>
            </a:r>
            <a:r>
              <a:rPr lang="ro-RO" sz="1600" b="1" dirty="0" smtClean="0">
                <a:latin typeface="Times New Roman" pitchFamily="18" charset="0"/>
                <a:cs typeface="Times New Roman" pitchFamily="18" charset="0"/>
              </a:rPr>
              <a:t>În aceasta săptămână nu se organizează cursuri conform orarului obişnuit al unităţii de învăţământ, iar programul se va desfăşura în conformitate cu un orar specific.</a:t>
            </a:r>
          </a:p>
          <a:p>
            <a:r>
              <a:rPr lang="ro-RO"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Prin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exceptie</a:t>
            </a:r>
            <a:r>
              <a:rPr lang="en-US" sz="1600" dirty="0" smtClean="0">
                <a:latin typeface="Times New Roman" pitchFamily="18" charset="0"/>
                <a:cs typeface="Times New Roman" pitchFamily="18" charset="0"/>
              </a:rPr>
              <a:t> de la </a:t>
            </a:r>
            <a:r>
              <a:rPr lang="en-US" sz="1600" dirty="0" err="1" smtClean="0">
                <a:latin typeface="Times New Roman" pitchFamily="18" charset="0"/>
                <a:cs typeface="Times New Roman" pitchFamily="18" charset="0"/>
              </a:rPr>
              <a:t>prevederile</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alin</a:t>
            </a:r>
            <a:r>
              <a:rPr lang="en-US" sz="1600" dirty="0" smtClean="0">
                <a:latin typeface="Times New Roman" pitchFamily="18" charset="0"/>
                <a:cs typeface="Times New Roman" pitchFamily="18" charset="0"/>
              </a:rPr>
              <a:t>. (1), la </a:t>
            </a:r>
            <a:r>
              <a:rPr lang="en-US" sz="1600" dirty="0" err="1" smtClean="0">
                <a:latin typeface="Times New Roman" pitchFamily="18" charset="0"/>
                <a:cs typeface="Times New Roman" pitchFamily="18" charset="0"/>
              </a:rPr>
              <a:t>clasele</a:t>
            </a:r>
            <a:r>
              <a:rPr lang="en-US" sz="1600" dirty="0" smtClean="0">
                <a:latin typeface="Times New Roman" pitchFamily="18" charset="0"/>
                <a:cs typeface="Times New Roman" pitchFamily="18" charset="0"/>
              </a:rPr>
              <a:t> de </a:t>
            </a:r>
            <a:r>
              <a:rPr lang="en-US" sz="1600" dirty="0" err="1" smtClean="0">
                <a:latin typeface="Times New Roman" pitchFamily="18" charset="0"/>
                <a:cs typeface="Times New Roman" pitchFamily="18" charset="0"/>
              </a:rPr>
              <a:t>invatamant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prescolar</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primar</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programul</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Scoala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altfel</a:t>
            </a:r>
            <a:r>
              <a:rPr lang="en-US" sz="1600" dirty="0" smtClean="0">
                <a:latin typeface="Times New Roman" pitchFamily="18" charset="0"/>
                <a:cs typeface="Times New Roman" pitchFamily="18" charset="0"/>
              </a:rPr>
              <a:t>: Sa </a:t>
            </a:r>
            <a:r>
              <a:rPr lang="en-US" sz="1600" dirty="0" err="1" smtClean="0">
                <a:latin typeface="Times New Roman" pitchFamily="18" charset="0"/>
                <a:cs typeface="Times New Roman" pitchFamily="18" charset="0"/>
              </a:rPr>
              <a:t>stii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mai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multe</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fii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mai</a:t>
            </a:r>
            <a:r>
              <a:rPr lang="en-US" sz="1600" dirty="0" smtClean="0">
                <a:latin typeface="Times New Roman" pitchFamily="18" charset="0"/>
                <a:cs typeface="Times New Roman" pitchFamily="18" charset="0"/>
              </a:rPr>
              <a:t> bun!” </a:t>
            </a:r>
            <a:r>
              <a:rPr lang="en-US" sz="1600" dirty="0" err="1" smtClean="0">
                <a:latin typeface="Times New Roman" pitchFamily="18" charset="0"/>
                <a:cs typeface="Times New Roman" pitchFamily="18" charset="0"/>
              </a:rPr>
              <a:t>poate</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fi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organizat</a:t>
            </a:r>
            <a:r>
              <a:rPr lang="en-US" sz="1600" dirty="0" smtClean="0">
                <a:latin typeface="Times New Roman" pitchFamily="18" charset="0"/>
                <a:cs typeface="Times New Roman" pitchFamily="18" charset="0"/>
              </a:rPr>
              <a:t> in </a:t>
            </a:r>
            <a:r>
              <a:rPr lang="en-US" sz="1600" dirty="0" err="1" smtClean="0">
                <a:latin typeface="Times New Roman" pitchFamily="18" charset="0"/>
                <a:cs typeface="Times New Roman" pitchFamily="18" charset="0"/>
              </a:rPr>
              <a:t>alta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perioada</a:t>
            </a:r>
            <a:r>
              <a:rPr lang="en-US" sz="1600" dirty="0" smtClean="0">
                <a:latin typeface="Times New Roman" pitchFamily="18" charset="0"/>
                <a:cs typeface="Times New Roman" pitchFamily="18" charset="0"/>
              </a:rPr>
              <a:t> din </a:t>
            </a:r>
            <a:r>
              <a:rPr lang="en-US" sz="1600" dirty="0" err="1" smtClean="0">
                <a:latin typeface="Times New Roman" pitchFamily="18" charset="0"/>
                <a:cs typeface="Times New Roman" pitchFamily="18" charset="0"/>
              </a:rPr>
              <a:t>semestrul</a:t>
            </a:r>
            <a:r>
              <a:rPr lang="en-US" sz="1600" dirty="0" smtClean="0">
                <a:latin typeface="Times New Roman" pitchFamily="18" charset="0"/>
                <a:cs typeface="Times New Roman" pitchFamily="18" charset="0"/>
              </a:rPr>
              <a:t> al </a:t>
            </a:r>
            <a:r>
              <a:rPr lang="en-US" sz="1600" dirty="0" err="1" smtClean="0">
                <a:latin typeface="Times New Roman" pitchFamily="18" charset="0"/>
                <a:cs typeface="Times New Roman" pitchFamily="18" charset="0"/>
              </a:rPr>
              <a:t>doilea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dar</a:t>
            </a:r>
            <a:r>
              <a:rPr lang="en-US" sz="1600" dirty="0" smtClean="0">
                <a:latin typeface="Times New Roman" pitchFamily="18" charset="0"/>
                <a:cs typeface="Times New Roman" pitchFamily="18" charset="0"/>
              </a:rPr>
              <a:t> nu </a:t>
            </a:r>
            <a:r>
              <a:rPr lang="en-US" sz="1600" dirty="0" err="1" smtClean="0">
                <a:latin typeface="Times New Roman" pitchFamily="18" charset="0"/>
                <a:cs typeface="Times New Roman" pitchFamily="18" charset="0"/>
              </a:rPr>
              <a:t>mai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tarziu</a:t>
            </a:r>
            <a:r>
              <a:rPr lang="en-US" sz="1600" dirty="0" smtClean="0">
                <a:latin typeface="Times New Roman" pitchFamily="18" charset="0"/>
                <a:cs typeface="Times New Roman" pitchFamily="18" charset="0"/>
              </a:rPr>
              <a:t> de data de 27 </a:t>
            </a:r>
            <a:r>
              <a:rPr lang="en-US" sz="1600" dirty="0" err="1" smtClean="0">
                <a:latin typeface="Times New Roman" pitchFamily="18" charset="0"/>
                <a:cs typeface="Times New Roman" pitchFamily="18" charset="0"/>
              </a:rPr>
              <a:t>mai</a:t>
            </a:r>
            <a:r>
              <a:rPr lang="en-US" sz="1600" dirty="0" smtClean="0">
                <a:latin typeface="Times New Roman" pitchFamily="18" charset="0"/>
                <a:cs typeface="Times New Roman" pitchFamily="18" charset="0"/>
              </a:rPr>
              <a:t> 2016, la </a:t>
            </a:r>
            <a:r>
              <a:rPr lang="en-US" sz="1600" dirty="0" err="1" smtClean="0">
                <a:latin typeface="Times New Roman" pitchFamily="18" charset="0"/>
                <a:cs typeface="Times New Roman" pitchFamily="18" charset="0"/>
              </a:rPr>
              <a:t>decizia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consiliului</a:t>
            </a:r>
            <a:r>
              <a:rPr lang="en-US" sz="1600" dirty="0" smtClean="0">
                <a:latin typeface="Times New Roman" pitchFamily="18" charset="0"/>
                <a:cs typeface="Times New Roman" pitchFamily="18" charset="0"/>
              </a:rPr>
              <a:t> de </a:t>
            </a:r>
            <a:r>
              <a:rPr lang="en-US" sz="1600" dirty="0" err="1" smtClean="0">
                <a:latin typeface="Times New Roman" pitchFamily="18" charset="0"/>
                <a:cs typeface="Times New Roman" pitchFamily="18" charset="0"/>
              </a:rPr>
              <a:t>administratie</a:t>
            </a:r>
            <a:r>
              <a:rPr lang="en-US" sz="1600" dirty="0" smtClean="0">
                <a:latin typeface="Times New Roman" pitchFamily="18" charset="0"/>
                <a:cs typeface="Times New Roman" pitchFamily="18" charset="0"/>
              </a:rPr>
              <a:t> al </a:t>
            </a:r>
            <a:r>
              <a:rPr lang="en-US" sz="1600" dirty="0" err="1" smtClean="0">
                <a:latin typeface="Times New Roman" pitchFamily="18" charset="0"/>
                <a:cs typeface="Times New Roman" pitchFamily="18" charset="0"/>
              </a:rPr>
              <a:t>unitatii</a:t>
            </a:r>
            <a:r>
              <a:rPr lang="en-US" sz="1600" dirty="0" smtClean="0">
                <a:latin typeface="Times New Roman" pitchFamily="18" charset="0"/>
                <a:cs typeface="Times New Roman" pitchFamily="18" charset="0"/>
              </a:rPr>
              <a:t> de </a:t>
            </a:r>
            <a:r>
              <a:rPr lang="en-US" sz="1600" dirty="0" err="1" smtClean="0">
                <a:latin typeface="Times New Roman" pitchFamily="18" charset="0"/>
                <a:cs typeface="Times New Roman" pitchFamily="18" charset="0"/>
              </a:rPr>
              <a:t>invatamant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dupa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consultarea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cadrelor</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didactice</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si</a:t>
            </a:r>
            <a:r>
              <a:rPr lang="en-US" sz="1600" dirty="0" smtClean="0">
                <a:latin typeface="Times New Roman" pitchFamily="18" charset="0"/>
                <a:cs typeface="Times New Roman" pitchFamily="18" charset="0"/>
              </a:rPr>
              <a:t> a </a:t>
            </a:r>
            <a:r>
              <a:rPr lang="en-US" sz="1600" dirty="0" err="1" smtClean="0">
                <a:latin typeface="Times New Roman" pitchFamily="18" charset="0"/>
                <a:cs typeface="Times New Roman" pitchFamily="18" charset="0"/>
              </a:rPr>
              <a:t>beneficiarilor</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primari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secundari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ai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educatiei</a:t>
            </a:r>
            <a:r>
              <a:rPr lang="en-US" sz="1600" dirty="0" smtClean="0">
                <a:latin typeface="Times New Roman" pitchFamily="18" charset="0"/>
                <a:cs typeface="Times New Roman" pitchFamily="18" charset="0"/>
              </a:rPr>
              <a:t>.</a:t>
            </a:r>
          </a:p>
          <a:p>
            <a:r>
              <a:rPr lang="ro-RO" sz="1600" dirty="0" smtClean="0">
                <a:latin typeface="Times New Roman" pitchFamily="18" charset="0"/>
                <a:cs typeface="Times New Roman" pitchFamily="18" charset="0"/>
              </a:rPr>
              <a:t>          În programul „Şcoala altfel: Să ştii mai multe, să fii mai bun!”, elaborat şi organizat de fiecare unitate de învăţământ, vor fi incluşi toţi copiii preşcolari/elevii şi toate cadrele didactice care nu participă la etapele naţionale ale olimpiadelor şi concursurilor şcolare organizate de M.E.C.Ş .în aceeaşi perioadă.</a:t>
            </a:r>
          </a:p>
          <a:p>
            <a:r>
              <a:rPr lang="ro-RO" sz="1600" b="1" i="1" dirty="0" smtClean="0">
                <a:latin typeface="Times New Roman" pitchFamily="18" charset="0"/>
                <a:cs typeface="Times New Roman" pitchFamily="18" charset="0"/>
              </a:rPr>
              <a:t>            În vederea elaborării programului de </a:t>
            </a:r>
            <a:r>
              <a:rPr lang="ro-RO" sz="1600" b="1" i="1" dirty="0" err="1" smtClean="0">
                <a:latin typeface="Times New Roman" pitchFamily="18" charset="0"/>
                <a:cs typeface="Times New Roman" pitchFamily="18" charset="0"/>
              </a:rPr>
              <a:t>activitaţi</a:t>
            </a:r>
            <a:r>
              <a:rPr lang="ro-RO" sz="1600" b="1" i="1" dirty="0" smtClean="0">
                <a:latin typeface="Times New Roman" pitchFamily="18" charset="0"/>
                <a:cs typeface="Times New Roman" pitchFamily="18" charset="0"/>
              </a:rPr>
              <a:t>, în timpul primului semestru, se vor solicita propuneri elevilor, părinţilor, precum şi reprezentaţilor autorităţilor administraţiei publice locale/ai comunităţii. După colectarea propunerilor se vor desfăşura dezbateri în colectivele de elevi, în consiliul elevilor, în consiliul profesoral şi în comitetul reprezentativ al părinţilor, în vederea adoptării programului agreat de majoritatea elevilor şi a cadrelor didactice. Modalitatea de selecţie a activităţilor propuse se decide la nivelul unităţilor de învăţământ şi presupune implicarea, în egală măsură, a elevilor, a cadrelor didactice, a părinţilor, astfel încât proiectele şi</a:t>
            </a:r>
            <a:endParaRPr lang="en-US" dirty="0" smtClean="0"/>
          </a:p>
          <a:p>
            <a:pPr>
              <a:buNone/>
            </a:pPr>
            <a:r>
              <a:rPr lang="en-US" b="1" dirty="0" smtClean="0">
                <a:solidFill>
                  <a:srgbClr val="C00000"/>
                </a:solidFill>
              </a:rPr>
              <a:t>        </a:t>
            </a:r>
          </a:p>
          <a:p>
            <a:pPr>
              <a:buNone/>
            </a:pPr>
            <a:r>
              <a:rPr lang="en-US" b="1" dirty="0" smtClean="0">
                <a:solidFill>
                  <a:srgbClr val="C00000"/>
                </a:solidFill>
              </a:rPr>
              <a:t>	</a:t>
            </a:r>
            <a:endParaRPr lang="ro-RO" b="1" dirty="0" smtClean="0">
              <a:solidFill>
                <a:srgbClr val="C00000"/>
              </a:solidFill>
            </a:endParaRPr>
          </a:p>
          <a:p>
            <a:pPr>
              <a:buNone/>
            </a:pPr>
            <a:endParaRPr lang="en-US" b="1" dirty="0" smtClean="0">
              <a:solidFill>
                <a:srgbClr val="C00000"/>
              </a:solidFill>
            </a:endParaRPr>
          </a:p>
          <a:p>
            <a:pPr>
              <a:buNone/>
            </a:pPr>
            <a:endParaRPr lang="ro-RO" b="1" dirty="0" smtClean="0">
              <a:solidFill>
                <a:srgbClr val="C00000"/>
              </a:solidFill>
            </a:endParaRPr>
          </a:p>
          <a:p>
            <a:pPr>
              <a:buNone/>
            </a:pPr>
            <a:r>
              <a:rPr lang="en-US" b="1" dirty="0" smtClean="0"/>
              <a:t>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reptunghi 1"/>
          <p:cNvSpPr/>
          <p:nvPr/>
        </p:nvSpPr>
        <p:spPr>
          <a:xfrm>
            <a:off x="152400" y="381000"/>
            <a:ext cx="8001000" cy="5940088"/>
          </a:xfrm>
          <a:prstGeom prst="rect">
            <a:avLst/>
          </a:prstGeom>
        </p:spPr>
        <p:txBody>
          <a:bodyPr wrap="square">
            <a:spAutoFit/>
          </a:bodyPr>
          <a:lstStyle/>
          <a:p>
            <a:r>
              <a:rPr lang="ro-RO" b="1" i="1" dirty="0" smtClean="0">
                <a:latin typeface="Times New Roman" pitchFamily="18" charset="0"/>
                <a:cs typeface="Times New Roman" pitchFamily="18" charset="0"/>
              </a:rPr>
              <a:t>activităţile selectate să corespundă obiectivelor educaţionale specifice comunităţii şcolare, fiind un rezultat al opţiunilor acesteia.</a:t>
            </a:r>
            <a:endParaRPr lang="en-US" dirty="0" smtClean="0">
              <a:latin typeface="Times New Roman" pitchFamily="18" charset="0"/>
              <a:cs typeface="Times New Roman" pitchFamily="18" charset="0"/>
            </a:endParaRPr>
          </a:p>
          <a:p>
            <a:r>
              <a:rPr lang="ro-RO" b="1" i="1" dirty="0" smtClean="0">
                <a:latin typeface="Times New Roman" pitchFamily="18" charset="0"/>
                <a:cs typeface="Times New Roman" pitchFamily="18" charset="0"/>
              </a:rPr>
              <a:t>          Tipurile de activităţi care se organizează în săptămâna menţionată, durata acestora, modalităţile de organizare şi responsabilităţile se stabilesc în consiliul profesoral şi se aproba de către consiliul de administraţie al unităţii de învăţământ, până la data de 12 februarie 2016.</a:t>
            </a:r>
          </a:p>
          <a:p>
            <a:r>
              <a:rPr lang="ro-RO" sz="1600" dirty="0" smtClean="0">
                <a:latin typeface="Times New Roman" pitchFamily="18" charset="0"/>
                <a:cs typeface="Times New Roman" pitchFamily="18" charset="0"/>
              </a:rPr>
              <a:t>          Se recomandă elaborarea unor proiecte la nivelul grupelor de preşcolari/claselor, al grupurilor de clase sau al unităţii de învăţământ, care să urmărească şi să permită realizarea unor obiective educaţionale prin activităţi care, în programul normal din perioada cursurilor, nu se pot derula. Activităţile vor fi organizate în fiecare zi lucrătoare a săptămânii menţionate, acoperind cel puţin numărul de ore prevăzut în orarul obişnuit al şcolii, atât pentru elevi, cât şi pentru cadrele didactice. După aprobarea de către consiliul de administraţie, programul adoptat devine obligatoriu, atât pentru elevi, cât şi pentru cadrele didactice. Elevii au obligaţia de a participa la activităţile pentru care s-au înscris, absenţele fiind înregistrate în catalog la rubrica Purtare. Activităţile aprobate se vor menţiona în condica de prezenţă a cadrelor didactice şi vor fi monitorizate de conducerea unităţii de învăţământ.</a:t>
            </a:r>
            <a:endParaRPr lang="en-US" sz="1600" dirty="0" smtClean="0">
              <a:latin typeface="Times New Roman" pitchFamily="18" charset="0"/>
              <a:cs typeface="Times New Roman" pitchFamily="18" charset="0"/>
            </a:endParaRPr>
          </a:p>
          <a:p>
            <a:r>
              <a:rPr lang="ro-RO" sz="1600" i="1" dirty="0" smtClean="0">
                <a:latin typeface="Times New Roman" pitchFamily="18" charset="0"/>
                <a:cs typeface="Times New Roman" pitchFamily="18" charset="0"/>
              </a:rPr>
              <a:t>- activităţi de educaţie pentru sănătate şi stil de viaţă sănătos (inclusiv referitoare la dependenţa de calculator, siguranţa pe internet etc.);</a:t>
            </a:r>
            <a:endParaRPr lang="en-US" sz="1600" dirty="0" smtClean="0">
              <a:latin typeface="Times New Roman" pitchFamily="18" charset="0"/>
              <a:cs typeface="Times New Roman" pitchFamily="18" charset="0"/>
            </a:endParaRPr>
          </a:p>
          <a:p>
            <a:r>
              <a:rPr lang="ro-RO" sz="1600" i="1" dirty="0" smtClean="0">
                <a:latin typeface="Times New Roman" pitchFamily="18" charset="0"/>
                <a:cs typeface="Times New Roman" pitchFamily="18" charset="0"/>
              </a:rPr>
              <a:t>- activităţi de educaţie ecologică şi de protecţie a mediului (inclusiv colectare selectivă, economisirea energiei, energie alternativă etc.);</a:t>
            </a:r>
            <a:endParaRPr lang="en-US" sz="1600" dirty="0" smtClean="0">
              <a:latin typeface="Times New Roman" pitchFamily="18" charset="0"/>
              <a:cs typeface="Times New Roman" pitchFamily="18" charset="0"/>
            </a:endParaRPr>
          </a:p>
          <a:p>
            <a:pPr>
              <a:buFontTx/>
              <a:buChar char="-"/>
            </a:pPr>
            <a:r>
              <a:rPr lang="ro-RO" sz="1600" i="1" dirty="0" smtClean="0">
                <a:latin typeface="Times New Roman" pitchFamily="18" charset="0"/>
                <a:cs typeface="Times New Roman" pitchFamily="18" charset="0"/>
              </a:rPr>
              <a:t>activităţi de educaţie rutieră, PSI, educaţie pentru reacţii corecte în situaţii de urgenţă etc.;</a:t>
            </a:r>
          </a:p>
          <a:p>
            <a:endParaRPr lang="en-US" sz="1600" dirty="0" smtClean="0">
              <a:latin typeface="Times New Roman" pitchFamily="18" charset="0"/>
              <a:cs typeface="Times New Roman" pitchFamily="18" charset="0"/>
            </a:endParaRPr>
          </a:p>
          <a:p>
            <a:r>
              <a:rPr lang="ro-RO" sz="1600"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reptunghi 5"/>
          <p:cNvSpPr/>
          <p:nvPr/>
        </p:nvSpPr>
        <p:spPr>
          <a:xfrm>
            <a:off x="228600" y="838200"/>
            <a:ext cx="7772400" cy="4801314"/>
          </a:xfrm>
          <a:prstGeom prst="rect">
            <a:avLst/>
          </a:prstGeom>
        </p:spPr>
        <p:txBody>
          <a:bodyPr wrap="square">
            <a:spAutoFit/>
          </a:bodyPr>
          <a:lstStyle/>
          <a:p>
            <a:r>
              <a:rPr lang="ro-RO" sz="1600" dirty="0" smtClean="0">
                <a:latin typeface="Times New Roman" pitchFamily="18" charset="0"/>
                <a:cs typeface="Times New Roman" pitchFamily="18" charset="0"/>
              </a:rPr>
              <a:t>           </a:t>
            </a:r>
            <a:r>
              <a:rPr lang="ro-RO" b="1" i="1" dirty="0" smtClean="0">
                <a:latin typeface="Times New Roman" pitchFamily="18" charset="0"/>
                <a:cs typeface="Times New Roman" pitchFamily="18" charset="0"/>
              </a:rPr>
              <a:t>Aceste activităţi se vor organiza sub diferite forme: </a:t>
            </a:r>
          </a:p>
          <a:p>
            <a:pPr>
              <a:buFont typeface="Wingdings" pitchFamily="2" charset="2"/>
              <a:buChar char="§"/>
            </a:pPr>
            <a:r>
              <a:rPr lang="ro-RO" b="1" i="1" dirty="0" smtClean="0">
                <a:latin typeface="Times New Roman" pitchFamily="18" charset="0"/>
                <a:cs typeface="Times New Roman" pitchFamily="18" charset="0"/>
              </a:rPr>
              <a:t>ateliere de teatru, dans, muzică, arte plastice, educaţie media şi cinematografică; </a:t>
            </a:r>
          </a:p>
          <a:p>
            <a:pPr>
              <a:buFont typeface="Wingdings" pitchFamily="2" charset="2"/>
              <a:buChar char="§"/>
            </a:pPr>
            <a:r>
              <a:rPr lang="ro-RO" b="1" i="1" dirty="0" smtClean="0">
                <a:latin typeface="Times New Roman" pitchFamily="18" charset="0"/>
                <a:cs typeface="Times New Roman" pitchFamily="18" charset="0"/>
              </a:rPr>
              <a:t> competiţii organizate la nivelul şcolii, al grupurilor de şcoli, al localităţii sau al judeţului; </a:t>
            </a:r>
          </a:p>
          <a:p>
            <a:pPr>
              <a:buFont typeface="Wingdings" pitchFamily="2" charset="2"/>
              <a:buChar char="§"/>
            </a:pPr>
            <a:r>
              <a:rPr lang="ro-RO" b="1" i="1" dirty="0" smtClean="0">
                <a:latin typeface="Times New Roman" pitchFamily="18" charset="0"/>
                <a:cs typeface="Times New Roman" pitchFamily="18" charset="0"/>
              </a:rPr>
              <a:t>mese rotunde, dezbateri; </a:t>
            </a:r>
          </a:p>
          <a:p>
            <a:pPr>
              <a:buFont typeface="Wingdings" pitchFamily="2" charset="2"/>
              <a:buChar char="§"/>
            </a:pPr>
            <a:r>
              <a:rPr lang="ro-RO" b="1" i="1" dirty="0" smtClean="0">
                <a:latin typeface="Times New Roman" pitchFamily="18" charset="0"/>
                <a:cs typeface="Times New Roman" pitchFamily="18" charset="0"/>
              </a:rPr>
              <a:t> activităţi de voluntariat sau de interes comunitar; </a:t>
            </a:r>
          </a:p>
          <a:p>
            <a:pPr>
              <a:buFont typeface="Wingdings" pitchFamily="2" charset="2"/>
              <a:buChar char="§"/>
            </a:pPr>
            <a:r>
              <a:rPr lang="ro-RO" b="1" i="1" dirty="0" smtClean="0">
                <a:latin typeface="Times New Roman" pitchFamily="18" charset="0"/>
                <a:cs typeface="Times New Roman" pitchFamily="18" charset="0"/>
              </a:rPr>
              <a:t>campanii antitutun/</a:t>
            </a:r>
            <a:r>
              <a:rPr lang="ro-RO" b="1" i="1" dirty="0" err="1" smtClean="0">
                <a:latin typeface="Times New Roman" pitchFamily="18" charset="0"/>
                <a:cs typeface="Times New Roman" pitchFamily="18" charset="0"/>
              </a:rPr>
              <a:t>antialcool</a:t>
            </a:r>
            <a:r>
              <a:rPr lang="ro-RO" b="1" i="1" dirty="0" smtClean="0">
                <a:latin typeface="Times New Roman" pitchFamily="18" charset="0"/>
                <a:cs typeface="Times New Roman" pitchFamily="18" charset="0"/>
              </a:rPr>
              <a:t>/antipoluare/de prevenire a delincvenţei juvenile/de prevenire a traficului de persoane etc.;</a:t>
            </a:r>
          </a:p>
          <a:p>
            <a:pPr>
              <a:buFont typeface="Wingdings" pitchFamily="2" charset="2"/>
              <a:buChar char="§"/>
            </a:pPr>
            <a:r>
              <a:rPr lang="ro-RO" b="1" i="1" dirty="0" smtClean="0">
                <a:latin typeface="Times New Roman" pitchFamily="18" charset="0"/>
                <a:cs typeface="Times New Roman" pitchFamily="18" charset="0"/>
              </a:rPr>
              <a:t>proiecte comunitare, de responsabilitate socială; </a:t>
            </a:r>
          </a:p>
          <a:p>
            <a:pPr>
              <a:buFont typeface="Wingdings" pitchFamily="2" charset="2"/>
              <a:buChar char="§"/>
            </a:pPr>
            <a:r>
              <a:rPr lang="ro-RO" b="1" i="1" dirty="0" smtClean="0">
                <a:latin typeface="Times New Roman" pitchFamily="18" charset="0"/>
                <a:cs typeface="Times New Roman" pitchFamily="18" charset="0"/>
              </a:rPr>
              <a:t> </a:t>
            </a:r>
            <a:r>
              <a:rPr lang="ro-RO" b="1" i="1" dirty="0" err="1" smtClean="0">
                <a:latin typeface="Times New Roman" pitchFamily="18" charset="0"/>
                <a:cs typeface="Times New Roman" pitchFamily="18" charset="0"/>
              </a:rPr>
              <a:t>peer</a:t>
            </a:r>
            <a:r>
              <a:rPr lang="ro-RO" b="1" i="1" dirty="0" smtClean="0">
                <a:latin typeface="Times New Roman" pitchFamily="18" charset="0"/>
                <a:cs typeface="Times New Roman" pitchFamily="18" charset="0"/>
              </a:rPr>
              <a:t> - </a:t>
            </a:r>
            <a:r>
              <a:rPr lang="ro-RO" b="1" i="1" dirty="0" err="1" smtClean="0">
                <a:latin typeface="Times New Roman" pitchFamily="18" charset="0"/>
                <a:cs typeface="Times New Roman" pitchFamily="18" charset="0"/>
              </a:rPr>
              <a:t>education</a:t>
            </a:r>
            <a:r>
              <a:rPr lang="ro-RO" b="1" i="1" dirty="0" smtClean="0">
                <a:latin typeface="Times New Roman" pitchFamily="18" charset="0"/>
                <a:cs typeface="Times New Roman" pitchFamily="18" charset="0"/>
              </a:rPr>
              <a:t>; </a:t>
            </a:r>
          </a:p>
          <a:p>
            <a:pPr>
              <a:buFont typeface="Wingdings" pitchFamily="2" charset="2"/>
              <a:buChar char="§"/>
            </a:pPr>
            <a:r>
              <a:rPr lang="ro-RO" b="1" i="1" dirty="0" smtClean="0">
                <a:latin typeface="Times New Roman" pitchFamily="18" charset="0"/>
                <a:cs typeface="Times New Roman" pitchFamily="18" charset="0"/>
              </a:rPr>
              <a:t>schimburi de experienţă; </a:t>
            </a:r>
          </a:p>
          <a:p>
            <a:pPr>
              <a:buFont typeface="Wingdings" pitchFamily="2" charset="2"/>
              <a:buChar char="§"/>
            </a:pPr>
            <a:r>
              <a:rPr lang="ro-RO" b="1" i="1" dirty="0" smtClean="0">
                <a:latin typeface="Times New Roman" pitchFamily="18" charset="0"/>
                <a:cs typeface="Times New Roman" pitchFamily="18" charset="0"/>
              </a:rPr>
              <a:t> vizite de studii; </a:t>
            </a:r>
          </a:p>
          <a:p>
            <a:pPr>
              <a:buFont typeface="Wingdings" pitchFamily="2" charset="2"/>
              <a:buChar char="§"/>
            </a:pPr>
            <a:r>
              <a:rPr lang="ro-RO" b="1" i="1" dirty="0" smtClean="0">
                <a:latin typeface="Times New Roman" pitchFamily="18" charset="0"/>
                <a:cs typeface="Times New Roman" pitchFamily="18" charset="0"/>
              </a:rPr>
              <a:t>tabere/şcoli de creaţie sau de cercetare; </a:t>
            </a:r>
          </a:p>
          <a:p>
            <a:pPr>
              <a:buFont typeface="Wingdings" pitchFamily="2" charset="2"/>
              <a:buChar char="§"/>
            </a:pPr>
            <a:r>
              <a:rPr lang="ro-RO" b="1" i="1" dirty="0" smtClean="0">
                <a:latin typeface="Times New Roman" pitchFamily="18" charset="0"/>
                <a:cs typeface="Times New Roman" pitchFamily="18" charset="0"/>
              </a:rPr>
              <a:t> parteneriate educaţionale şi tematice la nivel de unităţi de învăţământ, pe plan intern şi internaţional, pentru dezvoltarea aptitudinilor pentru lucrul în echipă şi în proiecte.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reptunghi 2"/>
          <p:cNvSpPr/>
          <p:nvPr/>
        </p:nvSpPr>
        <p:spPr>
          <a:xfrm>
            <a:off x="304800" y="1981200"/>
            <a:ext cx="7772400" cy="2862322"/>
          </a:xfrm>
          <a:prstGeom prst="rect">
            <a:avLst/>
          </a:prstGeom>
        </p:spPr>
        <p:txBody>
          <a:bodyPr wrap="square">
            <a:spAutoFit/>
          </a:bodyPr>
          <a:lstStyle/>
          <a:p>
            <a:pPr lvl="0">
              <a:buFont typeface="Wingdings" pitchFamily="2" charset="2"/>
              <a:buChar char="Ø"/>
            </a:pPr>
            <a:endParaRPr lang="ro-RO" b="1" dirty="0" smtClean="0">
              <a:latin typeface="Times New Roman" pitchFamily="18" charset="0"/>
              <a:cs typeface="Times New Roman" pitchFamily="18" charset="0"/>
            </a:endParaRPr>
          </a:p>
          <a:p>
            <a:pPr lvl="0">
              <a:buFont typeface="Wingdings" pitchFamily="2" charset="2"/>
              <a:buChar char="Ø"/>
            </a:pPr>
            <a:endParaRPr lang="ro-RO" b="1" dirty="0" smtClean="0">
              <a:latin typeface="Times New Roman" pitchFamily="18" charset="0"/>
              <a:cs typeface="Times New Roman" pitchFamily="18" charset="0"/>
            </a:endParaRPr>
          </a:p>
          <a:p>
            <a:pPr lvl="0">
              <a:buFont typeface="Wingdings" pitchFamily="2" charset="2"/>
              <a:buChar char="Ø"/>
            </a:pPr>
            <a:endParaRPr lang="ro-RO" b="1" dirty="0" smtClean="0">
              <a:latin typeface="Times New Roman" pitchFamily="18" charset="0"/>
              <a:cs typeface="Times New Roman" pitchFamily="18" charset="0"/>
            </a:endParaRPr>
          </a:p>
          <a:p>
            <a:pPr lvl="0">
              <a:buFont typeface="Wingdings" pitchFamily="2" charset="2"/>
              <a:buChar char="Ø"/>
            </a:pPr>
            <a:endParaRPr lang="ro-RO" b="1" dirty="0" smtClean="0">
              <a:latin typeface="Times New Roman" pitchFamily="18" charset="0"/>
              <a:cs typeface="Times New Roman" pitchFamily="18" charset="0"/>
            </a:endParaRPr>
          </a:p>
          <a:p>
            <a:pPr lvl="0">
              <a:buFont typeface="Wingdings" pitchFamily="2" charset="2"/>
              <a:buChar char="Ø"/>
            </a:pPr>
            <a:endParaRPr lang="ro-RO" b="1" dirty="0" smtClean="0">
              <a:latin typeface="Times New Roman" pitchFamily="18" charset="0"/>
              <a:cs typeface="Times New Roman" pitchFamily="18" charset="0"/>
            </a:endParaRPr>
          </a:p>
          <a:p>
            <a:pPr lvl="0">
              <a:buFont typeface="Wingdings" pitchFamily="2" charset="2"/>
              <a:buChar char="Ø"/>
            </a:pPr>
            <a:r>
              <a:rPr lang="ro-RO" b="1" dirty="0" smtClean="0">
                <a:latin typeface="Times New Roman" pitchFamily="18" charset="0"/>
                <a:cs typeface="Times New Roman" pitchFamily="18" charset="0"/>
              </a:rPr>
              <a:t>Teze</a:t>
            </a:r>
            <a:endParaRPr lang="en-US" dirty="0" smtClean="0">
              <a:latin typeface="Times New Roman" pitchFamily="18" charset="0"/>
              <a:cs typeface="Times New Roman" pitchFamily="18" charset="0"/>
            </a:endParaRPr>
          </a:p>
          <a:p>
            <a:r>
              <a:rPr lang="ro-RO" dirty="0" smtClean="0">
                <a:latin typeface="Times New Roman" pitchFamily="18" charset="0"/>
                <a:cs typeface="Times New Roman" pitchFamily="18" charset="0"/>
              </a:rPr>
              <a:t>• Tezele din </a:t>
            </a:r>
            <a:r>
              <a:rPr lang="ro-RO" b="1" dirty="0" smtClean="0">
                <a:latin typeface="Times New Roman" pitchFamily="18" charset="0"/>
                <a:cs typeface="Times New Roman" pitchFamily="18" charset="0"/>
              </a:rPr>
              <a:t>semestrul I</a:t>
            </a:r>
            <a:r>
              <a:rPr lang="ro-RO" dirty="0" smtClean="0">
                <a:latin typeface="Times New Roman" pitchFamily="18" charset="0"/>
                <a:cs typeface="Times New Roman" pitchFamily="18" charset="0"/>
              </a:rPr>
              <a:t> al anului şcolar </a:t>
            </a:r>
            <a:r>
              <a:rPr lang="ro-RO" dirty="0" smtClean="0">
                <a:solidFill>
                  <a:srgbClr val="92D050"/>
                </a:solidFill>
                <a:latin typeface="Times New Roman" pitchFamily="18" charset="0"/>
                <a:cs typeface="Times New Roman" pitchFamily="18" charset="0"/>
              </a:rPr>
              <a:t>2015-2016 </a:t>
            </a:r>
            <a:r>
              <a:rPr lang="ro-RO" dirty="0" smtClean="0">
                <a:latin typeface="Times New Roman" pitchFamily="18" charset="0"/>
                <a:cs typeface="Times New Roman" pitchFamily="18" charset="0"/>
              </a:rPr>
              <a:t>se susţin, de regulă, până la data de </a:t>
            </a:r>
            <a:r>
              <a:rPr lang="ro-RO" b="1" dirty="0" smtClean="0">
                <a:solidFill>
                  <a:srgbClr val="92D050"/>
                </a:solidFill>
                <a:latin typeface="Times New Roman" pitchFamily="18" charset="0"/>
                <a:cs typeface="Times New Roman" pitchFamily="18" charset="0"/>
              </a:rPr>
              <a:t>11 decembrie 201</a:t>
            </a:r>
            <a:r>
              <a:rPr lang="en-US" b="1" dirty="0" smtClean="0">
                <a:solidFill>
                  <a:srgbClr val="92D050"/>
                </a:solidFill>
                <a:latin typeface="Times New Roman" pitchFamily="18" charset="0"/>
                <a:cs typeface="Times New Roman" pitchFamily="18" charset="0"/>
              </a:rPr>
              <a:t>5</a:t>
            </a:r>
            <a:r>
              <a:rPr lang="ro-RO" b="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r>
              <a:rPr lang="ro-RO" dirty="0" smtClean="0">
                <a:latin typeface="Times New Roman" pitchFamily="18" charset="0"/>
                <a:cs typeface="Times New Roman" pitchFamily="18" charset="0"/>
              </a:rPr>
              <a:t>• Tezele din </a:t>
            </a:r>
            <a:r>
              <a:rPr lang="ro-RO" b="1" dirty="0" smtClean="0">
                <a:latin typeface="Times New Roman" pitchFamily="18" charset="0"/>
                <a:cs typeface="Times New Roman" pitchFamily="18" charset="0"/>
              </a:rPr>
              <a:t>semestrul al II-lea</a:t>
            </a:r>
            <a:r>
              <a:rPr lang="ro-RO" dirty="0" smtClean="0">
                <a:latin typeface="Times New Roman" pitchFamily="18" charset="0"/>
                <a:cs typeface="Times New Roman" pitchFamily="18" charset="0"/>
              </a:rPr>
              <a:t> al anului şcolar </a:t>
            </a:r>
            <a:r>
              <a:rPr lang="ro-RO" dirty="0" smtClean="0">
                <a:solidFill>
                  <a:srgbClr val="92D050"/>
                </a:solidFill>
                <a:latin typeface="Times New Roman" pitchFamily="18" charset="0"/>
                <a:cs typeface="Times New Roman" pitchFamily="18" charset="0"/>
              </a:rPr>
              <a:t>201</a:t>
            </a:r>
            <a:r>
              <a:rPr lang="en-US" dirty="0" smtClean="0">
                <a:solidFill>
                  <a:srgbClr val="92D050"/>
                </a:solidFill>
                <a:latin typeface="Times New Roman" pitchFamily="18" charset="0"/>
                <a:cs typeface="Times New Roman" pitchFamily="18" charset="0"/>
              </a:rPr>
              <a:t>5</a:t>
            </a:r>
            <a:r>
              <a:rPr lang="ro-RO" dirty="0" smtClean="0">
                <a:solidFill>
                  <a:srgbClr val="92D050"/>
                </a:solidFill>
                <a:latin typeface="Times New Roman" pitchFamily="18" charset="0"/>
                <a:cs typeface="Times New Roman" pitchFamily="18" charset="0"/>
              </a:rPr>
              <a:t>-201</a:t>
            </a:r>
            <a:r>
              <a:rPr lang="en-US" dirty="0" smtClean="0">
                <a:solidFill>
                  <a:srgbClr val="92D050"/>
                </a:solidFill>
                <a:latin typeface="Times New Roman" pitchFamily="18" charset="0"/>
                <a:cs typeface="Times New Roman" pitchFamily="18" charset="0"/>
              </a:rPr>
              <a:t>6</a:t>
            </a:r>
            <a:r>
              <a:rPr lang="ro-RO" dirty="0" smtClean="0">
                <a:latin typeface="Times New Roman" pitchFamily="18" charset="0"/>
                <a:cs typeface="Times New Roman" pitchFamily="18" charset="0"/>
              </a:rPr>
              <a:t> se susţin, de regulă, până la data de </a:t>
            </a:r>
            <a:r>
              <a:rPr lang="ro-RO" b="1" dirty="0" smtClean="0">
                <a:solidFill>
                  <a:srgbClr val="92D050"/>
                </a:solidFill>
                <a:latin typeface="Times New Roman" pitchFamily="18" charset="0"/>
                <a:cs typeface="Times New Roman" pitchFamily="18" charset="0"/>
              </a:rPr>
              <a:t>20 mai 201</a:t>
            </a:r>
            <a:r>
              <a:rPr lang="en-US" b="1" smtClean="0">
                <a:solidFill>
                  <a:srgbClr val="92D050"/>
                </a:solidFill>
                <a:latin typeface="Times New Roman" pitchFamily="18" charset="0"/>
                <a:cs typeface="Times New Roman" pitchFamily="18" charset="0"/>
              </a:rPr>
              <a:t>6</a:t>
            </a:r>
            <a:r>
              <a:rPr lang="ro-RO" b="1" smtClean="0">
                <a:solidFill>
                  <a:srgbClr val="92D050"/>
                </a:solidFill>
                <a:latin typeface="Times New Roman" pitchFamily="18" charset="0"/>
                <a:cs typeface="Times New Roman" pitchFamily="18" charset="0"/>
              </a:rPr>
              <a:t>.</a:t>
            </a:r>
            <a:endParaRPr lang="en-US" dirty="0" smtClean="0">
              <a:solidFill>
                <a:srgbClr val="92D050"/>
              </a:solidFill>
              <a:latin typeface="Times New Roman" pitchFamily="18" charset="0"/>
              <a:cs typeface="Times New Roman" pitchFamily="18"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1867</TotalTime>
  <Words>2253</Words>
  <Application>Microsoft Office PowerPoint</Application>
  <PresentationFormat>Expunere pe ecran (4:3)</PresentationFormat>
  <Paragraphs>168</Paragraphs>
  <Slides>20</Slides>
  <Notes>7</Notes>
  <HiddenSlides>0</HiddenSlides>
  <MMClips>0</MMClips>
  <ScaleCrop>false</ScaleCrop>
  <HeadingPairs>
    <vt:vector size="4" baseType="variant">
      <vt:variant>
        <vt:lpstr>Temă</vt:lpstr>
      </vt:variant>
      <vt:variant>
        <vt:i4>1</vt:i4>
      </vt:variant>
      <vt:variant>
        <vt:lpstr>Titluri diapozitive</vt:lpstr>
      </vt:variant>
      <vt:variant>
        <vt:i4>20</vt:i4>
      </vt:variant>
    </vt:vector>
  </HeadingPairs>
  <TitlesOfParts>
    <vt:vector size="21" baseType="lpstr">
      <vt:lpstr>Opulent</vt:lpstr>
      <vt:lpstr>                        Matematica reflectă voința activă, rațiunea contemplativă și dorința de perfecțiune estetică. Elementele ei de bază sunt logica și intuiția, analiza și construcția, generalul și concretul.  Richard Courant, Herbert Robbins- Ce este matematica?  Ed. Științifică, București, 1969  CONSFĂTUIRILE PROFESORILOR DE matematică  DIN JUDEȚUL DOLJ   11 septembrie 2015 Colegiul Tehnic ENERGETIC</vt:lpstr>
      <vt:lpstr>TEME SUPUSE DEZBATERII</vt:lpstr>
      <vt:lpstr>Cadrul normativ privind organizarea procesului de învățământ în anul şcolar 2015 – 2016</vt:lpstr>
      <vt:lpstr>Structura anului școlar  2015-2016  O.M. Nr. 4496/13.07.2015</vt:lpstr>
      <vt:lpstr>Structura anului Şcolar  2015-2016</vt:lpstr>
      <vt:lpstr>Diapozitivul 6</vt:lpstr>
      <vt:lpstr>Diapozitivul 7</vt:lpstr>
      <vt:lpstr>Diapozitivul 8</vt:lpstr>
      <vt:lpstr>Diapozitivul 9</vt:lpstr>
      <vt:lpstr>Structura anului şcolar 2014-2015, aprobată  prin OMEN nr. 4496/2015</vt:lpstr>
      <vt:lpstr>Analize comparative</vt:lpstr>
      <vt:lpstr>Diapozitivul 12</vt:lpstr>
      <vt:lpstr>Diapozitivul 13</vt:lpstr>
      <vt:lpstr>EVALUAREA NAŢIONALĂ Puncte slabe </vt:lpstr>
      <vt:lpstr>Diapozitivul 15</vt:lpstr>
      <vt:lpstr>Bacalaureat puncte slabe</vt:lpstr>
      <vt:lpstr>Diapozitivul 17</vt:lpstr>
      <vt:lpstr>Diapozitivul 18</vt:lpstr>
      <vt:lpstr>Diapozitivul 19</vt:lpstr>
      <vt:lpstr>Diapozitivul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CONSFĂTUIRILE PROFESORILOR DE LIMBA ȘI LITERATURA ROMÂNĂ DIN JUDEȚUL DOLJ 17 septembrie 2011 Liceul de Artă Marin Sorescu Craiova</dc:title>
  <dc:creator>Miha</dc:creator>
  <cp:lastModifiedBy>europe</cp:lastModifiedBy>
  <cp:revision>469</cp:revision>
  <dcterms:created xsi:type="dcterms:W3CDTF">2011-09-12T08:10:34Z</dcterms:created>
  <dcterms:modified xsi:type="dcterms:W3CDTF">2015-09-10T18:13:22Z</dcterms:modified>
</cp:coreProperties>
</file>